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7"/>
  </p:notesMasterIdLst>
  <p:sldIdLst>
    <p:sldId id="302" r:id="rId2"/>
    <p:sldId id="303" r:id="rId3"/>
    <p:sldId id="330" r:id="rId4"/>
    <p:sldId id="310" r:id="rId5"/>
    <p:sldId id="317" r:id="rId6"/>
    <p:sldId id="308" r:id="rId7"/>
    <p:sldId id="318" r:id="rId8"/>
    <p:sldId id="309" r:id="rId9"/>
    <p:sldId id="323" r:id="rId10"/>
    <p:sldId id="322" r:id="rId11"/>
    <p:sldId id="321" r:id="rId12"/>
    <p:sldId id="305" r:id="rId13"/>
    <p:sldId id="306" r:id="rId14"/>
    <p:sldId id="307" r:id="rId15"/>
    <p:sldId id="304" r:id="rId16"/>
    <p:sldId id="320" r:id="rId17"/>
    <p:sldId id="324" r:id="rId18"/>
    <p:sldId id="325" r:id="rId19"/>
    <p:sldId id="326" r:id="rId20"/>
    <p:sldId id="327" r:id="rId21"/>
    <p:sldId id="328" r:id="rId22"/>
    <p:sldId id="313" r:id="rId23"/>
    <p:sldId id="329" r:id="rId24"/>
    <p:sldId id="316" r:id="rId25"/>
    <p:sldId id="331" r:id="rId2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6D69"/>
    <a:srgbClr val="03539A"/>
    <a:srgbClr val="000000"/>
    <a:srgbClr val="008000"/>
    <a:srgbClr val="E94D6D"/>
    <a:srgbClr val="8FB629"/>
    <a:srgbClr val="8BBD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68"/>
    <p:restoredTop sz="94650"/>
  </p:normalViewPr>
  <p:slideViewPr>
    <p:cSldViewPr snapToGrid="0" snapToObjects="1">
      <p:cViewPr varScale="1">
        <p:scale>
          <a:sx n="112" d="100"/>
          <a:sy n="112" d="100"/>
        </p:scale>
        <p:origin x="68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78DF6-35AE-D642-96E8-BEE109F3C88C}" type="datetimeFigureOut">
              <a:rPr lang="de-DE" smtClean="0"/>
              <a:t>17.10.23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EEC659-0849-2742-8921-63666CCDD45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6874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36A994-EE03-1949-A6AC-FFFC8C5C00B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64628" y="1924599"/>
            <a:ext cx="9690463" cy="977376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400" b="1" baseline="0">
                <a:solidFill>
                  <a:srgbClr val="03539A"/>
                </a:solidFill>
              </a:defRPr>
            </a:lvl1pPr>
          </a:lstStyle>
          <a:p>
            <a:r>
              <a:rPr lang="de-DE" dirty="0"/>
              <a:t>Vortragstitel</a:t>
            </a:r>
          </a:p>
        </p:txBody>
      </p:sp>
      <p:sp>
        <p:nvSpPr>
          <p:cNvPr id="24" name="Textplatzhalter 23">
            <a:extLst>
              <a:ext uri="{FF2B5EF4-FFF2-40B4-BE49-F238E27FC236}">
                <a16:creationId xmlns:a16="http://schemas.microsoft.com/office/drawing/2014/main" id="{E010E6D0-B2A2-2A4A-B261-6D7A23CB868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63349" y="3385884"/>
            <a:ext cx="7592975" cy="2232025"/>
          </a:xfrm>
        </p:spPr>
        <p:txBody>
          <a:bodyPr>
            <a:noAutofit/>
          </a:bodyPr>
          <a:lstStyle>
            <a:lvl1pPr marL="0" indent="0" algn="l">
              <a:buNone/>
              <a:defRPr sz="2800"/>
            </a:lvl1pPr>
          </a:lstStyle>
          <a:p>
            <a:r>
              <a:rPr lang="de-DE" dirty="0"/>
              <a:t>Referent</a:t>
            </a:r>
          </a:p>
        </p:txBody>
      </p:sp>
      <p:cxnSp>
        <p:nvCxnSpPr>
          <p:cNvPr id="27" name="Gerade Verbindung 26">
            <a:extLst>
              <a:ext uri="{FF2B5EF4-FFF2-40B4-BE49-F238E27FC236}">
                <a16:creationId xmlns:a16="http://schemas.microsoft.com/office/drawing/2014/main" id="{BC545502-C7F8-FC4C-9196-1C3749A95922}"/>
              </a:ext>
            </a:extLst>
          </p:cNvPr>
          <p:cNvCxnSpPr>
            <a:cxnSpLocks/>
          </p:cNvCxnSpPr>
          <p:nvPr userDrawn="1"/>
        </p:nvCxnSpPr>
        <p:spPr>
          <a:xfrm>
            <a:off x="515939" y="970256"/>
            <a:ext cx="11209334" cy="0"/>
          </a:xfrm>
          <a:prstGeom prst="line">
            <a:avLst/>
          </a:prstGeom>
          <a:ln w="12700">
            <a:solidFill>
              <a:srgbClr val="03539A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Gerade Verbindung 27">
            <a:extLst>
              <a:ext uri="{FF2B5EF4-FFF2-40B4-BE49-F238E27FC236}">
                <a16:creationId xmlns:a16="http://schemas.microsoft.com/office/drawing/2014/main" id="{A07C738E-9B9C-7942-80FA-7A2C76E08E67}"/>
              </a:ext>
            </a:extLst>
          </p:cNvPr>
          <p:cNvCxnSpPr>
            <a:cxnSpLocks/>
          </p:cNvCxnSpPr>
          <p:nvPr userDrawn="1"/>
        </p:nvCxnSpPr>
        <p:spPr>
          <a:xfrm>
            <a:off x="514669" y="6262346"/>
            <a:ext cx="11209334" cy="0"/>
          </a:xfrm>
          <a:prstGeom prst="line">
            <a:avLst/>
          </a:prstGeom>
          <a:ln w="12700">
            <a:solidFill>
              <a:srgbClr val="03539A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8865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nzseitiges Bild - Hoher Kontrast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11">
            <a:extLst>
              <a:ext uri="{FF2B5EF4-FFF2-40B4-BE49-F238E27FC236}">
                <a16:creationId xmlns:a16="http://schemas.microsoft.com/office/drawing/2014/main" id="{0BB5338E-2B7A-6B45-98F0-25E446B00BC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13805" y="966650"/>
            <a:ext cx="11218907" cy="5303315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Ganzseitiges Bild – hoher Kontrast</a:t>
            </a:r>
          </a:p>
        </p:txBody>
      </p:sp>
      <p:cxnSp>
        <p:nvCxnSpPr>
          <p:cNvPr id="10" name="Gerade Verbindung 9">
            <a:extLst>
              <a:ext uri="{FF2B5EF4-FFF2-40B4-BE49-F238E27FC236}">
                <a16:creationId xmlns:a16="http://schemas.microsoft.com/office/drawing/2014/main" id="{C3821E99-D229-5E4E-A42A-865ECE1677AE}"/>
              </a:ext>
            </a:extLst>
          </p:cNvPr>
          <p:cNvCxnSpPr>
            <a:cxnSpLocks/>
          </p:cNvCxnSpPr>
          <p:nvPr userDrawn="1"/>
        </p:nvCxnSpPr>
        <p:spPr>
          <a:xfrm>
            <a:off x="515939" y="970256"/>
            <a:ext cx="1120933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Gerade Verbindung 10">
            <a:extLst>
              <a:ext uri="{FF2B5EF4-FFF2-40B4-BE49-F238E27FC236}">
                <a16:creationId xmlns:a16="http://schemas.microsoft.com/office/drawing/2014/main" id="{C7ECE526-8CA4-A547-A7EE-79A56BBD8787}"/>
              </a:ext>
            </a:extLst>
          </p:cNvPr>
          <p:cNvCxnSpPr>
            <a:cxnSpLocks/>
          </p:cNvCxnSpPr>
          <p:nvPr userDrawn="1"/>
        </p:nvCxnSpPr>
        <p:spPr>
          <a:xfrm>
            <a:off x="514669" y="6262346"/>
            <a:ext cx="1120933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22544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nzseitig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F725E9-3A38-A341-BD5B-1F0AD94D95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8319" y="1054077"/>
            <a:ext cx="11209335" cy="767104"/>
          </a:xfrm>
        </p:spPr>
        <p:txBody>
          <a:bodyPr/>
          <a:lstStyle/>
          <a:p>
            <a:r>
              <a:rPr lang="de-DE" dirty="0"/>
              <a:t>Folientitelformat bearbeiten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4279B39A-54EA-B548-A121-AF23A47A7D8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0380" y="1919605"/>
            <a:ext cx="11209338" cy="4206875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de-DE" dirty="0"/>
              <a:t>Ganze Seitenbreite nur im Ausnahmefall verwenden
Zweite Ebene
Dritte Ebene
Vierte Ebene
Fünfte Ebene</a:t>
            </a:r>
          </a:p>
        </p:txBody>
      </p:sp>
      <p:cxnSp>
        <p:nvCxnSpPr>
          <p:cNvPr id="13" name="Gerade Verbindung 12">
            <a:extLst>
              <a:ext uri="{FF2B5EF4-FFF2-40B4-BE49-F238E27FC236}">
                <a16:creationId xmlns:a16="http://schemas.microsoft.com/office/drawing/2014/main" id="{66731617-2257-8A45-B8E0-E414D3EA1A02}"/>
              </a:ext>
            </a:extLst>
          </p:cNvPr>
          <p:cNvCxnSpPr>
            <a:cxnSpLocks/>
          </p:cNvCxnSpPr>
          <p:nvPr userDrawn="1"/>
        </p:nvCxnSpPr>
        <p:spPr>
          <a:xfrm>
            <a:off x="515939" y="970256"/>
            <a:ext cx="11209334" cy="0"/>
          </a:xfrm>
          <a:prstGeom prst="line">
            <a:avLst/>
          </a:prstGeom>
          <a:ln w="12700">
            <a:solidFill>
              <a:srgbClr val="03539A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Gerade Verbindung 13">
            <a:extLst>
              <a:ext uri="{FF2B5EF4-FFF2-40B4-BE49-F238E27FC236}">
                <a16:creationId xmlns:a16="http://schemas.microsoft.com/office/drawing/2014/main" id="{AF8316C2-0D73-4146-9EEA-A76C7DC59F78}"/>
              </a:ext>
            </a:extLst>
          </p:cNvPr>
          <p:cNvCxnSpPr>
            <a:cxnSpLocks/>
          </p:cNvCxnSpPr>
          <p:nvPr userDrawn="1"/>
        </p:nvCxnSpPr>
        <p:spPr>
          <a:xfrm>
            <a:off x="514669" y="6262346"/>
            <a:ext cx="11209334" cy="0"/>
          </a:xfrm>
          <a:prstGeom prst="line">
            <a:avLst/>
          </a:prstGeom>
          <a:ln w="12700">
            <a:solidFill>
              <a:srgbClr val="03539A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3617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paltig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F725E9-3A38-A341-BD5B-1F0AD94D95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8319" y="1054077"/>
            <a:ext cx="11209335" cy="767104"/>
          </a:xfrm>
        </p:spPr>
        <p:txBody>
          <a:bodyPr/>
          <a:lstStyle/>
          <a:p>
            <a:r>
              <a:rPr lang="de-DE" dirty="0"/>
              <a:t>Folientitelformat bearbeiten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4279B39A-54EA-B548-A121-AF23A47A7D8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0380" y="1919605"/>
            <a:ext cx="5489359" cy="4206875"/>
          </a:xfrm>
        </p:spPr>
        <p:txBody>
          <a:bodyPr>
            <a:normAutofit/>
          </a:bodyPr>
          <a:lstStyle>
            <a:lvl1pPr>
              <a:defRPr sz="2600"/>
            </a:lvl1pPr>
          </a:lstStyle>
          <a:p>
            <a:r>
              <a:rPr lang="de-DE" dirty="0"/>
              <a:t>Zweispaltiger Text</a:t>
            </a:r>
          </a:p>
          <a:p>
            <a:r>
              <a:rPr lang="de-DE" dirty="0"/>
              <a:t>Zweite Ebene
Dritte Ebene
Vierte Ebene
Fünfte Ebene</a:t>
            </a:r>
          </a:p>
        </p:txBody>
      </p:sp>
      <p:sp>
        <p:nvSpPr>
          <p:cNvPr id="6" name="Textplatzhalter 8">
            <a:extLst>
              <a:ext uri="{FF2B5EF4-FFF2-40B4-BE49-F238E27FC236}">
                <a16:creationId xmlns:a16="http://schemas.microsoft.com/office/drawing/2014/main" id="{79E20CF2-45FB-EC42-A8B5-70D7FB760AE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28295" y="1919604"/>
            <a:ext cx="5489359" cy="4206875"/>
          </a:xfrm>
        </p:spPr>
        <p:txBody>
          <a:bodyPr>
            <a:normAutofit/>
          </a:bodyPr>
          <a:lstStyle>
            <a:lvl1pPr>
              <a:defRPr sz="2600"/>
            </a:lvl1pPr>
          </a:lstStyle>
          <a:p>
            <a:r>
              <a:rPr lang="de-DE" dirty="0"/>
              <a:t>Zweispaltiger Text
Zweite Ebene
Dritte Ebene
Vierte Ebene
Fünfte Ebene</a:t>
            </a:r>
          </a:p>
        </p:txBody>
      </p:sp>
      <p:cxnSp>
        <p:nvCxnSpPr>
          <p:cNvPr id="10" name="Gerade Verbindung 9">
            <a:extLst>
              <a:ext uri="{FF2B5EF4-FFF2-40B4-BE49-F238E27FC236}">
                <a16:creationId xmlns:a16="http://schemas.microsoft.com/office/drawing/2014/main" id="{D7BF8AC2-AF0B-D24E-AC3E-3ED2578CDAEA}"/>
              </a:ext>
            </a:extLst>
          </p:cNvPr>
          <p:cNvCxnSpPr>
            <a:cxnSpLocks/>
          </p:cNvCxnSpPr>
          <p:nvPr userDrawn="1"/>
        </p:nvCxnSpPr>
        <p:spPr>
          <a:xfrm>
            <a:off x="515939" y="970256"/>
            <a:ext cx="11209334" cy="0"/>
          </a:xfrm>
          <a:prstGeom prst="line">
            <a:avLst/>
          </a:prstGeom>
          <a:ln w="12700">
            <a:solidFill>
              <a:srgbClr val="03539A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Gerade Verbindung 11">
            <a:extLst>
              <a:ext uri="{FF2B5EF4-FFF2-40B4-BE49-F238E27FC236}">
                <a16:creationId xmlns:a16="http://schemas.microsoft.com/office/drawing/2014/main" id="{DBF324DC-9B1C-0747-90AD-2CBF6E31477C}"/>
              </a:ext>
            </a:extLst>
          </p:cNvPr>
          <p:cNvCxnSpPr>
            <a:cxnSpLocks/>
          </p:cNvCxnSpPr>
          <p:nvPr userDrawn="1"/>
        </p:nvCxnSpPr>
        <p:spPr>
          <a:xfrm>
            <a:off x="514669" y="6262346"/>
            <a:ext cx="11209334" cy="0"/>
          </a:xfrm>
          <a:prstGeom prst="line">
            <a:avLst/>
          </a:prstGeom>
          <a:ln w="12700">
            <a:solidFill>
              <a:srgbClr val="03539A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2954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leines Bi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11">
            <a:extLst>
              <a:ext uri="{FF2B5EF4-FFF2-40B4-BE49-F238E27FC236}">
                <a16:creationId xmlns:a16="http://schemas.microsoft.com/office/drawing/2014/main" id="{0BB5338E-2B7A-6B45-98F0-25E446B00BC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11175" y="1273174"/>
            <a:ext cx="2340000" cy="16200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Kleines Bild einfügen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34590AC-0B6C-404B-9C2D-ADFC133A66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39756" y="1054077"/>
            <a:ext cx="8577897" cy="767104"/>
          </a:xfrm>
        </p:spPr>
        <p:txBody>
          <a:bodyPr/>
          <a:lstStyle/>
          <a:p>
            <a:r>
              <a:rPr lang="de-DE" dirty="0"/>
              <a:t>Folientitelformat bearbeiten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0F48CEA3-2F51-FD43-BAC6-7C158DE9987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4180" y="2918778"/>
            <a:ext cx="2365375" cy="56356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/>
            </a:lvl1pPr>
          </a:lstStyle>
          <a:p>
            <a:r>
              <a:rPr lang="de-DE" dirty="0"/>
              <a:t>Bildunterschrift 18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8685DBB-5D20-364D-A91F-66C79899442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39440" y="1920875"/>
            <a:ext cx="8577898" cy="4425950"/>
          </a:xfrm>
        </p:spPr>
        <p:txBody>
          <a:bodyPr>
            <a:normAutofit/>
          </a:bodyPr>
          <a:lstStyle>
            <a:lvl1pPr>
              <a:defRPr sz="2600"/>
            </a:lvl1pPr>
          </a:lstStyle>
          <a:p>
            <a:r>
              <a:rPr lang="de-DE" dirty="0"/>
              <a:t>Mastertextformat bearbeiten(26 </a:t>
            </a:r>
            <a:r>
              <a:rPr lang="de-DE" dirty="0" err="1"/>
              <a:t>pt</a:t>
            </a:r>
            <a:r>
              <a:rPr lang="de-DE" dirty="0"/>
              <a:t> )</a:t>
            </a:r>
          </a:p>
          <a:p>
            <a:r>
              <a:rPr lang="de-DE" dirty="0"/>
              <a:t>Zweite Ebene
Dritte Ebene
Vierte Ebene
Fünfte Ebene</a:t>
            </a:r>
          </a:p>
        </p:txBody>
      </p:sp>
      <p:cxnSp>
        <p:nvCxnSpPr>
          <p:cNvPr id="15" name="Gerade Verbindung 14">
            <a:extLst>
              <a:ext uri="{FF2B5EF4-FFF2-40B4-BE49-F238E27FC236}">
                <a16:creationId xmlns:a16="http://schemas.microsoft.com/office/drawing/2014/main" id="{6492C523-FC09-A44D-95D1-4448C7852825}"/>
              </a:ext>
            </a:extLst>
          </p:cNvPr>
          <p:cNvCxnSpPr>
            <a:cxnSpLocks/>
          </p:cNvCxnSpPr>
          <p:nvPr userDrawn="1"/>
        </p:nvCxnSpPr>
        <p:spPr>
          <a:xfrm>
            <a:off x="515939" y="970256"/>
            <a:ext cx="11209334" cy="0"/>
          </a:xfrm>
          <a:prstGeom prst="line">
            <a:avLst/>
          </a:prstGeom>
          <a:ln w="12700">
            <a:solidFill>
              <a:srgbClr val="03539A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Gerade Verbindung 15">
            <a:extLst>
              <a:ext uri="{FF2B5EF4-FFF2-40B4-BE49-F238E27FC236}">
                <a16:creationId xmlns:a16="http://schemas.microsoft.com/office/drawing/2014/main" id="{6604AA36-D8A9-824D-A18B-C1D2CDA8F53D}"/>
              </a:ext>
            </a:extLst>
          </p:cNvPr>
          <p:cNvCxnSpPr>
            <a:cxnSpLocks/>
          </p:cNvCxnSpPr>
          <p:nvPr userDrawn="1"/>
        </p:nvCxnSpPr>
        <p:spPr>
          <a:xfrm>
            <a:off x="514669" y="6262346"/>
            <a:ext cx="11209334" cy="0"/>
          </a:xfrm>
          <a:prstGeom prst="line">
            <a:avLst/>
          </a:prstGeom>
          <a:ln w="12700">
            <a:solidFill>
              <a:srgbClr val="03539A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3072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ttleres Bi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4590AC-0B6C-404B-9C2D-ADFC133A66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5610" y="1054077"/>
            <a:ext cx="7329707" cy="767104"/>
          </a:xfrm>
        </p:spPr>
        <p:txBody>
          <a:bodyPr/>
          <a:lstStyle/>
          <a:p>
            <a:r>
              <a:rPr lang="de-DE" dirty="0"/>
              <a:t>Folientitelformat bearbeiten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8685DBB-5D20-364D-A91F-66C79899442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5294" y="1920875"/>
            <a:ext cx="7330023" cy="44259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de-DE" dirty="0"/>
              <a:t>Mastertextformat bearbeiten(28 </a:t>
            </a:r>
            <a:r>
              <a:rPr lang="de-DE" dirty="0" err="1"/>
              <a:t>pt</a:t>
            </a:r>
            <a:r>
              <a:rPr lang="de-DE" dirty="0"/>
              <a:t> )</a:t>
            </a:r>
          </a:p>
          <a:p>
            <a:r>
              <a:rPr lang="de-DE" dirty="0"/>
              <a:t>Zweite Ebene
Dritte Ebene
Vierte Ebene
Fünfte Ebene</a:t>
            </a:r>
          </a:p>
        </p:txBody>
      </p:sp>
      <p:sp>
        <p:nvSpPr>
          <p:cNvPr id="9" name="Bildplatzhalter 11">
            <a:extLst>
              <a:ext uri="{FF2B5EF4-FFF2-40B4-BE49-F238E27FC236}">
                <a16:creationId xmlns:a16="http://schemas.microsoft.com/office/drawing/2014/main" id="{DDFA73B8-63F1-0949-A36F-A086AF04AC7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320259" y="1198739"/>
            <a:ext cx="3375183" cy="2367648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Mittleres Bild einfügen</a:t>
            </a:r>
          </a:p>
        </p:txBody>
      </p:sp>
      <p:sp>
        <p:nvSpPr>
          <p:cNvPr id="11" name="Textplatzhalter 7">
            <a:extLst>
              <a:ext uri="{FF2B5EF4-FFF2-40B4-BE49-F238E27FC236}">
                <a16:creationId xmlns:a16="http://schemas.microsoft.com/office/drawing/2014/main" id="{F82E6235-C51B-1E4B-A763-A48C5322897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54767" y="3666081"/>
            <a:ext cx="3423897" cy="540159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r>
              <a:rPr lang="de-DE" dirty="0"/>
              <a:t>Bildunterschrift 18 </a:t>
            </a:r>
            <a:r>
              <a:rPr lang="de-DE" dirty="0" err="1"/>
              <a:t>pt</a:t>
            </a:r>
            <a:endParaRPr lang="de-DE" dirty="0"/>
          </a:p>
        </p:txBody>
      </p:sp>
      <p:cxnSp>
        <p:nvCxnSpPr>
          <p:cNvPr id="14" name="Gerade Verbindung 13">
            <a:extLst>
              <a:ext uri="{FF2B5EF4-FFF2-40B4-BE49-F238E27FC236}">
                <a16:creationId xmlns:a16="http://schemas.microsoft.com/office/drawing/2014/main" id="{DDE6113A-2A79-8740-AED7-3B459E369233}"/>
              </a:ext>
            </a:extLst>
          </p:cNvPr>
          <p:cNvCxnSpPr>
            <a:cxnSpLocks/>
          </p:cNvCxnSpPr>
          <p:nvPr userDrawn="1"/>
        </p:nvCxnSpPr>
        <p:spPr>
          <a:xfrm>
            <a:off x="515939" y="970256"/>
            <a:ext cx="11209334" cy="0"/>
          </a:xfrm>
          <a:prstGeom prst="line">
            <a:avLst/>
          </a:prstGeom>
          <a:ln w="12700">
            <a:solidFill>
              <a:srgbClr val="03539A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Gerade Verbindung 14">
            <a:extLst>
              <a:ext uri="{FF2B5EF4-FFF2-40B4-BE49-F238E27FC236}">
                <a16:creationId xmlns:a16="http://schemas.microsoft.com/office/drawing/2014/main" id="{E915CD41-DE25-BB4F-96DA-79FA2CCB8B07}"/>
              </a:ext>
            </a:extLst>
          </p:cNvPr>
          <p:cNvCxnSpPr>
            <a:cxnSpLocks/>
          </p:cNvCxnSpPr>
          <p:nvPr userDrawn="1"/>
        </p:nvCxnSpPr>
        <p:spPr>
          <a:xfrm>
            <a:off x="514669" y="6262346"/>
            <a:ext cx="11209334" cy="0"/>
          </a:xfrm>
          <a:prstGeom prst="line">
            <a:avLst/>
          </a:prstGeom>
          <a:ln w="12700">
            <a:solidFill>
              <a:srgbClr val="03539A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0654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ßes Bi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11">
            <a:extLst>
              <a:ext uri="{FF2B5EF4-FFF2-40B4-BE49-F238E27FC236}">
                <a16:creationId xmlns:a16="http://schemas.microsoft.com/office/drawing/2014/main" id="{0BB5338E-2B7A-6B45-98F0-25E446B00BC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11175" y="1273173"/>
            <a:ext cx="7542256" cy="4775201"/>
          </a:xfrm>
        </p:spPr>
        <p:txBody>
          <a:bodyPr/>
          <a:lstStyle/>
          <a:p>
            <a:r>
              <a:rPr lang="de-DE" dirty="0"/>
              <a:t>Großes Bild einfügen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34590AC-0B6C-404B-9C2D-ADFC133A66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88323" y="1054077"/>
            <a:ext cx="3429330" cy="767104"/>
          </a:xfrm>
        </p:spPr>
        <p:txBody>
          <a:bodyPr/>
          <a:lstStyle/>
          <a:p>
            <a:r>
              <a:rPr lang="de-DE" dirty="0"/>
              <a:t>Folientitel bearb.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0F48CEA3-2F51-FD43-BAC6-7C158DE9987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88323" y="5729682"/>
            <a:ext cx="3429330" cy="419448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r>
              <a:rPr lang="de-DE" dirty="0"/>
              <a:t>Bildunterschrift 18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25" name="Textplatzhalter 8">
            <a:extLst>
              <a:ext uri="{FF2B5EF4-FFF2-40B4-BE49-F238E27FC236}">
                <a16:creationId xmlns:a16="http://schemas.microsoft.com/office/drawing/2014/main" id="{8700EEB8-45C6-FF47-88BF-682C1A2590E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88322" y="1919606"/>
            <a:ext cx="3421395" cy="3810076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</a:lstStyle>
          <a:p>
            <a:r>
              <a:rPr lang="de-DE" dirty="0"/>
              <a:t>Beschreibung des Bildes</a:t>
            </a:r>
          </a:p>
          <a:p>
            <a:r>
              <a:rPr lang="de-DE" dirty="0"/>
              <a:t>Zweite Ebene
Dritte Ebene
Vierte Ebene
Fünfte Ebene</a:t>
            </a:r>
          </a:p>
        </p:txBody>
      </p:sp>
      <p:cxnSp>
        <p:nvCxnSpPr>
          <p:cNvPr id="27" name="Gerade Verbindung 26">
            <a:extLst>
              <a:ext uri="{FF2B5EF4-FFF2-40B4-BE49-F238E27FC236}">
                <a16:creationId xmlns:a16="http://schemas.microsoft.com/office/drawing/2014/main" id="{E020B065-0415-0743-8B58-8A218F3B9848}"/>
              </a:ext>
            </a:extLst>
          </p:cNvPr>
          <p:cNvCxnSpPr>
            <a:cxnSpLocks/>
          </p:cNvCxnSpPr>
          <p:nvPr userDrawn="1"/>
        </p:nvCxnSpPr>
        <p:spPr>
          <a:xfrm>
            <a:off x="515939" y="970256"/>
            <a:ext cx="11209334" cy="0"/>
          </a:xfrm>
          <a:prstGeom prst="line">
            <a:avLst/>
          </a:prstGeom>
          <a:ln w="12700">
            <a:solidFill>
              <a:srgbClr val="03539A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Gerade Verbindung 27">
            <a:extLst>
              <a:ext uri="{FF2B5EF4-FFF2-40B4-BE49-F238E27FC236}">
                <a16:creationId xmlns:a16="http://schemas.microsoft.com/office/drawing/2014/main" id="{170976E7-061A-5544-9BF9-F6B41CB65975}"/>
              </a:ext>
            </a:extLst>
          </p:cNvPr>
          <p:cNvCxnSpPr>
            <a:cxnSpLocks/>
          </p:cNvCxnSpPr>
          <p:nvPr userDrawn="1"/>
        </p:nvCxnSpPr>
        <p:spPr>
          <a:xfrm>
            <a:off x="514669" y="6262346"/>
            <a:ext cx="11209334" cy="0"/>
          </a:xfrm>
          <a:prstGeom prst="line">
            <a:avLst/>
          </a:prstGeom>
          <a:ln w="12700">
            <a:solidFill>
              <a:srgbClr val="03539A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7985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nzseitiges Bild - nom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11">
            <a:extLst>
              <a:ext uri="{FF2B5EF4-FFF2-40B4-BE49-F238E27FC236}">
                <a16:creationId xmlns:a16="http://schemas.microsoft.com/office/drawing/2014/main" id="{0BB5338E-2B7A-6B45-98F0-25E446B00BC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14669" y="975360"/>
            <a:ext cx="11209333" cy="5294606"/>
          </a:xfrm>
        </p:spPr>
        <p:txBody>
          <a:bodyPr/>
          <a:lstStyle/>
          <a:p>
            <a:r>
              <a:rPr lang="de-DE" dirty="0"/>
              <a:t>Ganzseitiges Bild einfügen</a:t>
            </a:r>
          </a:p>
        </p:txBody>
      </p:sp>
      <p:cxnSp>
        <p:nvCxnSpPr>
          <p:cNvPr id="10" name="Gerade Verbindung 9">
            <a:extLst>
              <a:ext uri="{FF2B5EF4-FFF2-40B4-BE49-F238E27FC236}">
                <a16:creationId xmlns:a16="http://schemas.microsoft.com/office/drawing/2014/main" id="{C3821E99-D229-5E4E-A42A-865ECE1677AE}"/>
              </a:ext>
            </a:extLst>
          </p:cNvPr>
          <p:cNvCxnSpPr>
            <a:cxnSpLocks/>
          </p:cNvCxnSpPr>
          <p:nvPr userDrawn="1"/>
        </p:nvCxnSpPr>
        <p:spPr>
          <a:xfrm>
            <a:off x="515939" y="970256"/>
            <a:ext cx="11209334" cy="0"/>
          </a:xfrm>
          <a:prstGeom prst="line">
            <a:avLst/>
          </a:prstGeom>
          <a:ln w="12700">
            <a:solidFill>
              <a:srgbClr val="03539A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Gerade Verbindung 10">
            <a:extLst>
              <a:ext uri="{FF2B5EF4-FFF2-40B4-BE49-F238E27FC236}">
                <a16:creationId xmlns:a16="http://schemas.microsoft.com/office/drawing/2014/main" id="{C7ECE526-8CA4-A547-A7EE-79A56BBD8787}"/>
              </a:ext>
            </a:extLst>
          </p:cNvPr>
          <p:cNvCxnSpPr>
            <a:cxnSpLocks/>
          </p:cNvCxnSpPr>
          <p:nvPr userDrawn="1"/>
        </p:nvCxnSpPr>
        <p:spPr>
          <a:xfrm>
            <a:off x="514669" y="6262346"/>
            <a:ext cx="11209334" cy="0"/>
          </a:xfrm>
          <a:prstGeom prst="line">
            <a:avLst/>
          </a:prstGeom>
          <a:ln w="12700">
            <a:solidFill>
              <a:srgbClr val="03539A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4289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nzseitiges Bild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11">
            <a:extLst>
              <a:ext uri="{FF2B5EF4-FFF2-40B4-BE49-F238E27FC236}">
                <a16:creationId xmlns:a16="http://schemas.microsoft.com/office/drawing/2014/main" id="{0BB5338E-2B7A-6B45-98F0-25E446B00BC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8709" y="-8709"/>
            <a:ext cx="12200709" cy="6866709"/>
          </a:xfrm>
        </p:spPr>
        <p:txBody>
          <a:bodyPr/>
          <a:lstStyle/>
          <a:p>
            <a:r>
              <a:rPr lang="de-DE" dirty="0"/>
              <a:t>Bild - Volles Format </a:t>
            </a:r>
          </a:p>
        </p:txBody>
      </p:sp>
    </p:spTree>
    <p:extLst>
      <p:ext uri="{BB962C8B-B14F-4D97-AF65-F5344CB8AC3E}">
        <p14:creationId xmlns:p14="http://schemas.microsoft.com/office/powerpoint/2010/main" val="3263710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ßes Bild links - Hoher Kontrast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11">
            <a:extLst>
              <a:ext uri="{FF2B5EF4-FFF2-40B4-BE49-F238E27FC236}">
                <a16:creationId xmlns:a16="http://schemas.microsoft.com/office/drawing/2014/main" id="{0BB5338E-2B7A-6B45-98F0-25E446B00BC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11175" y="1273173"/>
            <a:ext cx="7542256" cy="4775201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Großes Bild – hoher Kontrast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34590AC-0B6C-404B-9C2D-ADFC133A6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8323" y="1054077"/>
            <a:ext cx="3429330" cy="767104"/>
          </a:xfrm>
        </p:spPr>
        <p:txBody>
          <a:bodyPr/>
          <a:lstStyle/>
          <a:p>
            <a:r>
              <a:rPr lang="de-DE" dirty="0"/>
              <a:t>Mastertitelformat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0F48CEA3-2F51-FD43-BAC6-7C158DE9987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88323" y="5729682"/>
            <a:ext cx="3429330" cy="419448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r>
              <a:rPr lang="de-DE" dirty="0"/>
              <a:t>Bildunterschrift 14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25" name="Textplatzhalter 8">
            <a:extLst>
              <a:ext uri="{FF2B5EF4-FFF2-40B4-BE49-F238E27FC236}">
                <a16:creationId xmlns:a16="http://schemas.microsoft.com/office/drawing/2014/main" id="{8700EEB8-45C6-FF47-88BF-682C1A2590E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88322" y="1919606"/>
            <a:ext cx="3421395" cy="3810076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r>
              <a:rPr lang="de-DE" dirty="0"/>
              <a:t>Beschreibung des Bildes</a:t>
            </a:r>
          </a:p>
          <a:p>
            <a:r>
              <a:rPr lang="de-DE" dirty="0"/>
              <a:t>Zweite Ebene
Dritte Ebene
Vierte Ebene
Fünfte Ebene</a:t>
            </a:r>
          </a:p>
        </p:txBody>
      </p:sp>
      <p:cxnSp>
        <p:nvCxnSpPr>
          <p:cNvPr id="27" name="Gerade Verbindung 26">
            <a:extLst>
              <a:ext uri="{FF2B5EF4-FFF2-40B4-BE49-F238E27FC236}">
                <a16:creationId xmlns:a16="http://schemas.microsoft.com/office/drawing/2014/main" id="{E020B065-0415-0743-8B58-8A218F3B9848}"/>
              </a:ext>
            </a:extLst>
          </p:cNvPr>
          <p:cNvCxnSpPr>
            <a:cxnSpLocks/>
          </p:cNvCxnSpPr>
          <p:nvPr userDrawn="1"/>
        </p:nvCxnSpPr>
        <p:spPr>
          <a:xfrm>
            <a:off x="515939" y="970256"/>
            <a:ext cx="1120933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Gerade Verbindung 27">
            <a:extLst>
              <a:ext uri="{FF2B5EF4-FFF2-40B4-BE49-F238E27FC236}">
                <a16:creationId xmlns:a16="http://schemas.microsoft.com/office/drawing/2014/main" id="{170976E7-061A-5544-9BF9-F6B41CB65975}"/>
              </a:ext>
            </a:extLst>
          </p:cNvPr>
          <p:cNvCxnSpPr>
            <a:cxnSpLocks/>
          </p:cNvCxnSpPr>
          <p:nvPr userDrawn="1"/>
        </p:nvCxnSpPr>
        <p:spPr>
          <a:xfrm>
            <a:off x="514669" y="6262346"/>
            <a:ext cx="1120933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37914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D85BA6D-36B4-D74D-A040-30D8C9CC98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8" y="1958339"/>
            <a:ext cx="11209335" cy="37157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
Zweite Ebene
Dritte Ebene
Vierte Ebene
Fünfte Ebene</a:t>
            </a:r>
          </a:p>
        </p:txBody>
      </p:sp>
      <p:sp>
        <p:nvSpPr>
          <p:cNvPr id="17" name="Titelplatzhalter 16">
            <a:extLst>
              <a:ext uri="{FF2B5EF4-FFF2-40B4-BE49-F238E27FC236}">
                <a16:creationId xmlns:a16="http://schemas.microsoft.com/office/drawing/2014/main" id="{2CE21C7E-E297-A041-A6FB-C5D41D38C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319" y="1054077"/>
            <a:ext cx="11209335" cy="767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2822" y="17974"/>
            <a:ext cx="2161032" cy="93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879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6" r:id="rId3"/>
    <p:sldLayoutId id="2147483652" r:id="rId4"/>
    <p:sldLayoutId id="2147483655" r:id="rId5"/>
    <p:sldLayoutId id="2147483654" r:id="rId6"/>
    <p:sldLayoutId id="2147483657" r:id="rId7"/>
    <p:sldLayoutId id="2147483658" r:id="rId8"/>
    <p:sldLayoutId id="2147483660" r:id="rId9"/>
    <p:sldLayoutId id="2147483661" r:id="rId1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03539A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rgbClr val="716D6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cid:90cc0604-eb5d-405b-8a22-147f7be934f9@helios.med.uni-muenchen.de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Svetlana, 44j:</a:t>
            </a:r>
            <a:br>
              <a:rPr lang="de-DE" dirty="0"/>
            </a:br>
            <a:r>
              <a:rPr lang="de-DE" dirty="0"/>
              <a:t>der interessante Fall Oktober 2023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1063349" y="3286132"/>
            <a:ext cx="7592975" cy="2232025"/>
          </a:xfrm>
        </p:spPr>
        <p:txBody>
          <a:bodyPr/>
          <a:lstStyle/>
          <a:p>
            <a:r>
              <a:rPr lang="de-DE" dirty="0"/>
              <a:t>PD Dr. M. Angstwurm</a:t>
            </a:r>
          </a:p>
          <a:p>
            <a:r>
              <a:rPr lang="de-DE" sz="2400" dirty="0"/>
              <a:t>Klinikum LMU</a:t>
            </a:r>
          </a:p>
          <a:p>
            <a:r>
              <a:rPr lang="de-DE" sz="2400" dirty="0"/>
              <a:t>Medizinische Klinik IV</a:t>
            </a:r>
          </a:p>
          <a:p>
            <a:r>
              <a:rPr lang="de-DE" sz="2400" dirty="0" err="1"/>
              <a:t>Ziemssenstraße</a:t>
            </a:r>
            <a:r>
              <a:rPr lang="de-DE" sz="2400" dirty="0"/>
              <a:t> 1</a:t>
            </a:r>
          </a:p>
          <a:p>
            <a:r>
              <a:rPr lang="de-DE" sz="2400" dirty="0"/>
              <a:t>80336 München</a:t>
            </a:r>
          </a:p>
          <a:p>
            <a:r>
              <a:rPr lang="de-DE" sz="2400" dirty="0"/>
              <a:t>matthias.angstwurm@med.uni-muenchen.de</a:t>
            </a:r>
          </a:p>
          <a:p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40618439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725899DC-91CC-2AF2-D0DD-CF2E66C1A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Svetlana 44j: Juni 2022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C7CD68D4-8F4C-8FC4-C947-84263796516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Juckreiz</a:t>
            </a:r>
          </a:p>
          <a:p>
            <a:r>
              <a:rPr lang="de-DE" dirty="0"/>
              <a:t>Betont am Abend</a:t>
            </a:r>
          </a:p>
          <a:p>
            <a:r>
              <a:rPr lang="de-DE" dirty="0"/>
              <a:t>Hände, Inguinal, Unterschenkel</a:t>
            </a:r>
          </a:p>
          <a:p>
            <a:r>
              <a:rPr lang="de-DE" dirty="0"/>
              <a:t>Krusten am Unterarm</a:t>
            </a:r>
          </a:p>
          <a:p>
            <a:r>
              <a:rPr lang="de-DE" dirty="0"/>
              <a:t>Allergie-Screen</a:t>
            </a:r>
          </a:p>
          <a:p>
            <a:pPr lvl="1"/>
            <a:r>
              <a:rPr lang="de-DE" dirty="0"/>
              <a:t>Positiv Erle, Birke, Hasel</a:t>
            </a:r>
          </a:p>
          <a:p>
            <a:pPr lvl="1"/>
            <a:r>
              <a:rPr lang="de-DE" dirty="0"/>
              <a:t>Eos 9%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7AAB6261-0A02-9CFB-9505-FC7C2D0832C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/>
              <a:t>Scabies</a:t>
            </a:r>
          </a:p>
          <a:p>
            <a:endParaRPr lang="de-DE" dirty="0"/>
          </a:p>
          <a:p>
            <a:r>
              <a:rPr lang="de-DE" b="1" dirty="0">
                <a:solidFill>
                  <a:srgbClr val="008000"/>
                </a:solidFill>
              </a:rPr>
              <a:t>Therapie</a:t>
            </a:r>
          </a:p>
          <a:p>
            <a:pPr lvl="1"/>
            <a:r>
              <a:rPr lang="de-DE" dirty="0" err="1"/>
              <a:t>Ivermectin</a:t>
            </a:r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4E9D8687-4133-C098-35AA-2308E8528E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6310" y="1821181"/>
            <a:ext cx="3009900" cy="2895600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76100405-5053-DC35-EA2E-A8DD3FD760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319" y="5221604"/>
            <a:ext cx="3009900" cy="200660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713521D4-4789-9B91-6761-1C489E9AD3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4919" y="5227536"/>
            <a:ext cx="2494819" cy="1863219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8CEE46D3-5700-AE8A-AF20-C98F6F519A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8694" y="5224779"/>
            <a:ext cx="3009900" cy="16891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2F1C7B04-FAB4-3379-3352-F93F9BC7EF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77549" y="5224779"/>
            <a:ext cx="3009900" cy="180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6488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35B65E28-517F-FE5D-2FBA-DB7252C06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Immunglobulin bei HIV-Infektion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C61ACF73-B92F-B06A-AA1F-ED477BB8C0E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T-Zell defekt</a:t>
            </a:r>
          </a:p>
          <a:p>
            <a:r>
              <a:rPr lang="de-DE" dirty="0"/>
              <a:t>Kontrolle </a:t>
            </a:r>
            <a:r>
              <a:rPr lang="de-DE" dirty="0" err="1"/>
              <a:t>ß</a:t>
            </a:r>
            <a:r>
              <a:rPr lang="de-DE" dirty="0"/>
              <a:t>-Zellen reduziert</a:t>
            </a:r>
          </a:p>
          <a:p>
            <a:r>
              <a:rPr lang="de-DE" dirty="0"/>
              <a:t>Polyklonale </a:t>
            </a:r>
            <a:r>
              <a:rPr lang="de-DE" dirty="0" err="1"/>
              <a:t>Gammopathie</a:t>
            </a:r>
            <a:endParaRPr lang="de-DE" dirty="0"/>
          </a:p>
          <a:p>
            <a:endParaRPr lang="de-DE" dirty="0"/>
          </a:p>
          <a:p>
            <a:pPr marL="0" indent="0">
              <a:buNone/>
            </a:pPr>
            <a:r>
              <a:rPr lang="de-DE" dirty="0"/>
              <a:t>Immunglobulin E</a:t>
            </a:r>
          </a:p>
          <a:p>
            <a:r>
              <a:rPr lang="de-DE" dirty="0"/>
              <a:t>TH2-Zellen: IL4- vermittelte IgE Synthese</a:t>
            </a:r>
          </a:p>
          <a:p>
            <a:r>
              <a:rPr lang="de-DE" dirty="0"/>
              <a:t>Prognostisch ungünstig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585" y="1919605"/>
            <a:ext cx="2486372" cy="1838582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6237" y="1726342"/>
            <a:ext cx="3007881" cy="2031845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6237" y="4071954"/>
            <a:ext cx="2648320" cy="215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715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44j Svetlana: Ukraine August 2022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de-DE" dirty="0"/>
              <a:t>Bewegungseinschränkung </a:t>
            </a:r>
            <a:r>
              <a:rPr lang="de-DE" dirty="0" err="1"/>
              <a:t>re</a:t>
            </a:r>
            <a:r>
              <a:rPr lang="de-DE" dirty="0"/>
              <a:t>. Arm</a:t>
            </a:r>
          </a:p>
          <a:p>
            <a:r>
              <a:rPr lang="de-DE" dirty="0"/>
              <a:t>Schmerzen </a:t>
            </a:r>
            <a:r>
              <a:rPr lang="de-DE" dirty="0" err="1"/>
              <a:t>re</a:t>
            </a:r>
            <a:r>
              <a:rPr lang="de-DE" dirty="0"/>
              <a:t>. axillär</a:t>
            </a:r>
          </a:p>
          <a:p>
            <a:r>
              <a:rPr lang="de-DE" dirty="0"/>
              <a:t>Sekretion von trübem Material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Subfebrile Temperatur</a:t>
            </a:r>
          </a:p>
        </p:txBody>
      </p:sp>
    </p:spTree>
    <p:extLst>
      <p:ext uri="{BB962C8B-B14F-4D97-AF65-F5344CB8AC3E}">
        <p14:creationId xmlns:p14="http://schemas.microsoft.com/office/powerpoint/2010/main" val="42398009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511175" y="1054077"/>
            <a:ext cx="11206478" cy="767104"/>
          </a:xfrm>
        </p:spPr>
        <p:txBody>
          <a:bodyPr/>
          <a:lstStyle/>
          <a:p>
            <a:r>
              <a:rPr lang="de-DE" dirty="0"/>
              <a:t>Sonografie </a:t>
            </a:r>
            <a:r>
              <a:rPr lang="de-DE" dirty="0" err="1"/>
              <a:t>re</a:t>
            </a:r>
            <a:r>
              <a:rPr lang="de-DE" dirty="0"/>
              <a:t>. </a:t>
            </a:r>
            <a:r>
              <a:rPr lang="de-DE" dirty="0" err="1"/>
              <a:t>Axilla</a:t>
            </a:r>
            <a:r>
              <a:rPr lang="de-DE" dirty="0"/>
              <a:t> 29.08.2022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/>
              <a:t>© Dr. </a:t>
            </a:r>
            <a:r>
              <a:rPr lang="de-DE" dirty="0" err="1"/>
              <a:t>Lottspeich</a:t>
            </a:r>
            <a:r>
              <a:rPr lang="de-DE" dirty="0"/>
              <a:t>, MED IV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D9039B5D-C7DA-A4A5-8C6D-8A493A81CEF5}"/>
              </a:ext>
            </a:extLst>
          </p:cNvPr>
          <p:cNvSpPr txBox="1"/>
          <p:nvPr/>
        </p:nvSpPr>
        <p:spPr>
          <a:xfrm>
            <a:off x="4159198" y="5729682"/>
            <a:ext cx="25827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6cmx6cmx4cm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175" y="1709984"/>
            <a:ext cx="6654396" cy="2624446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1956" y="1821181"/>
            <a:ext cx="5191850" cy="1991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1531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44j Svetlana: Ukraine August 2022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Oberflächliche Lokalanästhesie mit </a:t>
            </a:r>
            <a:r>
              <a:rPr lang="de-DE" dirty="0" err="1"/>
              <a:t>Lidocain</a:t>
            </a:r>
            <a:endParaRPr lang="de-DE" dirty="0"/>
          </a:p>
          <a:p>
            <a:r>
              <a:rPr lang="de-DE" dirty="0"/>
              <a:t>Punktion des Abszesses mit 19 G Kanüle</a:t>
            </a:r>
          </a:p>
          <a:p>
            <a:r>
              <a:rPr lang="de-DE" dirty="0"/>
              <a:t>45 ml Eiter</a:t>
            </a:r>
          </a:p>
          <a:p>
            <a:r>
              <a:rPr lang="de-DE" dirty="0"/>
              <a:t>Anschließend keine größeren liquiden Anteile mehr darstellbar.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b="1" dirty="0">
                <a:solidFill>
                  <a:srgbClr val="008000"/>
                </a:solidFill>
              </a:rPr>
              <a:t>Mikrobiologie</a:t>
            </a:r>
          </a:p>
          <a:p>
            <a:pPr lvl="1"/>
            <a:r>
              <a:rPr lang="de-DE" dirty="0" err="1"/>
              <a:t>Mycobaterium</a:t>
            </a:r>
            <a:r>
              <a:rPr lang="de-DE" dirty="0"/>
              <a:t> </a:t>
            </a:r>
            <a:r>
              <a:rPr lang="de-DE" dirty="0" err="1"/>
              <a:t>avium</a:t>
            </a:r>
            <a:r>
              <a:rPr lang="de-DE" dirty="0"/>
              <a:t> +++</a:t>
            </a:r>
          </a:p>
          <a:p>
            <a:pPr lvl="1"/>
            <a:endParaRPr lang="de-DE" dirty="0"/>
          </a:p>
          <a:p>
            <a:r>
              <a:rPr lang="de-DE" b="1" dirty="0">
                <a:solidFill>
                  <a:srgbClr val="008000"/>
                </a:solidFill>
              </a:rPr>
              <a:t>Therapie</a:t>
            </a:r>
          </a:p>
          <a:p>
            <a:pPr lvl="1"/>
            <a:r>
              <a:rPr lang="de-DE" dirty="0" err="1"/>
              <a:t>Ethambutol</a:t>
            </a:r>
            <a:r>
              <a:rPr lang="de-DE" dirty="0"/>
              <a:t> 500mg 2-0-0</a:t>
            </a:r>
          </a:p>
          <a:p>
            <a:pPr lvl="1"/>
            <a:r>
              <a:rPr lang="de-DE" dirty="0"/>
              <a:t>Clarithromycin 500mg 1-0-1</a:t>
            </a:r>
          </a:p>
          <a:p>
            <a:pPr lvl="1"/>
            <a:r>
              <a:rPr lang="de-DE" dirty="0" err="1"/>
              <a:t>Rifabutun</a:t>
            </a:r>
            <a:r>
              <a:rPr lang="de-DE" dirty="0"/>
              <a:t> 150mg 2-0-0</a:t>
            </a:r>
          </a:p>
          <a:p>
            <a:pPr lvl="1"/>
            <a:endParaRPr lang="de-DE" dirty="0"/>
          </a:p>
          <a:p>
            <a:pPr lvl="1"/>
            <a:r>
              <a:rPr lang="de-DE" dirty="0"/>
              <a:t>HIV: </a:t>
            </a:r>
            <a:r>
              <a:rPr lang="de-DE" dirty="0" err="1"/>
              <a:t>Biktarvy</a:t>
            </a:r>
            <a:r>
              <a:rPr lang="de-DE" dirty="0"/>
              <a:t> =&gt; </a:t>
            </a:r>
            <a:r>
              <a:rPr lang="de-DE" dirty="0" err="1"/>
              <a:t>Dovato</a:t>
            </a:r>
            <a:endParaRPr lang="de-DE" dirty="0"/>
          </a:p>
          <a:p>
            <a:endParaRPr lang="de-DE" b="1" dirty="0">
              <a:solidFill>
                <a:srgbClr val="008000"/>
              </a:solidFill>
            </a:endParaRPr>
          </a:p>
          <a:p>
            <a:pPr lvl="1"/>
            <a:endParaRPr lang="de-DE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7640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Sonografie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4"/>
          </p:nvPr>
        </p:nvSpPr>
        <p:spPr>
          <a:xfrm>
            <a:off x="500381" y="1919605"/>
            <a:ext cx="3404984" cy="4206875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Achsel im Verlauf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6"/>
          </p:nvPr>
        </p:nvSpPr>
        <p:spPr>
          <a:xfrm>
            <a:off x="4007657" y="2284055"/>
            <a:ext cx="7709998" cy="3842424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In beiden Leberlappen kleinste rundliche, echoreiche Raumforderungen von 0,3cm. Aufgrund der geringen Größe ist eine KM-Sonografie nicht sinnvoll.</a:t>
            </a:r>
          </a:p>
          <a:p>
            <a:endParaRPr lang="de-DE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-7553148" y="2238336"/>
            <a:ext cx="135466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9" name="Picture 1" descr="cid:90cc0604-eb5d-405b-8a22-147f7be934f9@helios.med.uni-muenchen.de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671" y="2690804"/>
            <a:ext cx="3207075" cy="320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5364" y="3741331"/>
            <a:ext cx="5861206" cy="2272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7202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0F8D6F-9122-402E-1092-43381B0C7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Svetlana 44j: November 2022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E86367F-C44C-6CDC-E1D1-48E0A29FA76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sz="1800" dirty="0">
                <a:effectLst/>
                <a:latin typeface="RobotoLight"/>
              </a:rPr>
              <a:t>Multiple Synkopen</a:t>
            </a:r>
          </a:p>
          <a:p>
            <a:r>
              <a:rPr lang="de-DE" sz="1800" dirty="0">
                <a:latin typeface="RobotoLight"/>
              </a:rPr>
              <a:t>Treppensturz</a:t>
            </a:r>
          </a:p>
          <a:p>
            <a:r>
              <a:rPr lang="de-DE" sz="1800" dirty="0">
                <a:effectLst/>
                <a:latin typeface="RobotoLight"/>
              </a:rPr>
              <a:t>Fieber bis 39°C fraglich vermehrt 18.00Uhr</a:t>
            </a:r>
          </a:p>
          <a:p>
            <a:r>
              <a:rPr lang="de-DE" sz="1800" dirty="0">
                <a:effectLst/>
                <a:latin typeface="RobotoLight"/>
              </a:rPr>
              <a:t>teilweise mit </a:t>
            </a:r>
            <a:r>
              <a:rPr lang="de-DE" sz="1800" dirty="0" err="1">
                <a:effectLst/>
                <a:latin typeface="RobotoLight"/>
              </a:rPr>
              <a:t>Schüttelfrost</a:t>
            </a:r>
            <a:br>
              <a:rPr lang="de-DE" sz="1800" dirty="0">
                <a:effectLst/>
                <a:latin typeface="RobotoLight"/>
              </a:rPr>
            </a:b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2232CDC-D683-E109-0B27-D897BEEF48C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28295" y="1919604"/>
            <a:ext cx="5755887" cy="4206875"/>
          </a:xfrm>
        </p:spPr>
        <p:txBody>
          <a:bodyPr>
            <a:normAutofit fontScale="70000" lnSpcReduction="20000"/>
          </a:bodyPr>
          <a:lstStyle/>
          <a:p>
            <a:r>
              <a:rPr lang="de-DE" sz="2800" dirty="0" err="1">
                <a:effectLst/>
                <a:latin typeface="RobotoLight"/>
              </a:rPr>
              <a:t>cMRT</a:t>
            </a:r>
            <a:r>
              <a:rPr lang="de-DE" sz="2800" dirty="0">
                <a:effectLst/>
                <a:latin typeface="RobotoLight"/>
              </a:rPr>
              <a:t> vom 08.11.2022:</a:t>
            </a:r>
          </a:p>
          <a:p>
            <a:pPr lvl="1"/>
            <a:r>
              <a:rPr lang="de-DE" sz="2600" dirty="0">
                <a:latin typeface="RobotoLight"/>
              </a:rPr>
              <a:t>Kein </a:t>
            </a:r>
            <a:r>
              <a:rPr lang="de-DE" sz="2600" dirty="0" err="1">
                <a:latin typeface="RobotoLight"/>
              </a:rPr>
              <a:t>entzündlicher</a:t>
            </a:r>
            <a:r>
              <a:rPr lang="de-DE" sz="2600" dirty="0">
                <a:effectLst/>
                <a:latin typeface="RobotoLight"/>
              </a:rPr>
              <a:t> </a:t>
            </a:r>
            <a:r>
              <a:rPr lang="de-DE" sz="2600" dirty="0">
                <a:latin typeface="RobotoLight"/>
              </a:rPr>
              <a:t>Fokus intrazerebral</a:t>
            </a:r>
          </a:p>
          <a:p>
            <a:r>
              <a:rPr lang="de-DE" sz="2800" dirty="0">
                <a:effectLst/>
                <a:latin typeface="RobotoLight"/>
              </a:rPr>
              <a:t>TTE vom 08.11.2022</a:t>
            </a:r>
          </a:p>
          <a:p>
            <a:pPr lvl="1"/>
            <a:r>
              <a:rPr lang="de-DE" sz="2600" dirty="0">
                <a:effectLst/>
                <a:latin typeface="RobotoLight"/>
              </a:rPr>
              <a:t>Keine Klappenvegetationen</a:t>
            </a:r>
            <a:endParaRPr lang="de-DE" sz="2600" dirty="0">
              <a:latin typeface="RobotoLight"/>
            </a:endParaRPr>
          </a:p>
          <a:p>
            <a:r>
              <a:rPr lang="de-DE" sz="2800" dirty="0" err="1">
                <a:effectLst/>
                <a:latin typeface="RobotoLight"/>
              </a:rPr>
              <a:t>Sputumkultur</a:t>
            </a:r>
            <a:r>
              <a:rPr lang="de-DE" sz="2800" dirty="0">
                <a:effectLst/>
                <a:latin typeface="RobotoLight"/>
              </a:rPr>
              <a:t> vom 08.11.22:</a:t>
            </a:r>
          </a:p>
          <a:p>
            <a:pPr lvl="1"/>
            <a:r>
              <a:rPr lang="de-DE" dirty="0" err="1">
                <a:solidFill>
                  <a:schemeClr val="tx1"/>
                </a:solidFill>
                <a:latin typeface="RobotoLight"/>
                <a:cs typeface="+mn-cs"/>
              </a:rPr>
              <a:t>Serratia</a:t>
            </a:r>
            <a:r>
              <a:rPr lang="de-DE" dirty="0">
                <a:solidFill>
                  <a:schemeClr val="tx1"/>
                </a:solidFill>
                <a:latin typeface="RobotoLight"/>
                <a:cs typeface="+mn-cs"/>
              </a:rPr>
              <a:t> </a:t>
            </a:r>
            <a:r>
              <a:rPr lang="de-DE" dirty="0" err="1">
                <a:solidFill>
                  <a:schemeClr val="tx1"/>
                </a:solidFill>
                <a:latin typeface="RobotoLight"/>
                <a:cs typeface="+mn-cs"/>
              </a:rPr>
              <a:t>marcescens</a:t>
            </a:r>
            <a:endParaRPr lang="de-DE" dirty="0">
              <a:solidFill>
                <a:schemeClr val="tx1"/>
              </a:solidFill>
              <a:latin typeface="RobotoLight"/>
              <a:cs typeface="+mn-cs"/>
            </a:endParaRPr>
          </a:p>
          <a:p>
            <a:r>
              <a:rPr lang="de-DE" sz="2800" dirty="0">
                <a:latin typeface="RobotoLight"/>
              </a:rPr>
              <a:t>LZ-EKG vom 11.11.22</a:t>
            </a:r>
            <a:r>
              <a:rPr lang="de-DE" sz="1800" dirty="0">
                <a:effectLst/>
                <a:latin typeface="RobotoLight"/>
              </a:rPr>
              <a:t>:</a:t>
            </a:r>
          </a:p>
          <a:p>
            <a:pPr lvl="1"/>
            <a:r>
              <a:rPr lang="de-DE" dirty="0">
                <a:latin typeface="RobotoLight"/>
              </a:rPr>
              <a:t>Sinusrhythmus mit Phasen einer  Sinusarrhythmie, keine </a:t>
            </a:r>
            <a:r>
              <a:rPr lang="de-DE" dirty="0" err="1">
                <a:latin typeface="RobotoLight"/>
              </a:rPr>
              <a:t>höhergradigen</a:t>
            </a:r>
            <a:r>
              <a:rPr lang="de-DE" dirty="0">
                <a:latin typeface="RobotoLight"/>
              </a:rPr>
              <a:t> Arrhythmie Episoden</a:t>
            </a:r>
          </a:p>
          <a:p>
            <a:r>
              <a:rPr lang="de-DE" sz="2800" dirty="0">
                <a:latin typeface="RobotoLight"/>
              </a:rPr>
              <a:t>Schellong-Test:</a:t>
            </a:r>
          </a:p>
          <a:p>
            <a:pPr lvl="1"/>
            <a:r>
              <a:rPr lang="de-DE" sz="2600" dirty="0">
                <a:latin typeface="RobotoLight"/>
              </a:rPr>
              <a:t>pathologischer Befund (RR-Abfall &gt;10 </a:t>
            </a:r>
            <a:r>
              <a:rPr lang="de-DE" sz="2600" dirty="0" err="1">
                <a:latin typeface="RobotoLight"/>
              </a:rPr>
              <a:t>mmHg</a:t>
            </a:r>
            <a:r>
              <a:rPr lang="de-DE" sz="2600" dirty="0">
                <a:latin typeface="RobotoLight"/>
              </a:rPr>
              <a:t>) </a:t>
            </a:r>
          </a:p>
          <a:p>
            <a:pPr lvl="1"/>
            <a:r>
              <a:rPr lang="de-DE" sz="2500" dirty="0">
                <a:latin typeface="RobotoLight"/>
              </a:rPr>
              <a:t>Besserung der klinischen Beschwerden unter </a:t>
            </a:r>
            <a:r>
              <a:rPr lang="de-DE" sz="2500" dirty="0" err="1">
                <a:latin typeface="RobotoLight"/>
              </a:rPr>
              <a:t>Etilefrin</a:t>
            </a:r>
            <a:r>
              <a:rPr lang="de-DE" sz="2500" dirty="0">
                <a:latin typeface="RobotoLight"/>
              </a:rPr>
              <a:t>-Therapie </a:t>
            </a:r>
          </a:p>
          <a:p>
            <a:endParaRPr lang="de-DE" dirty="0">
              <a:latin typeface="RobotoLight"/>
            </a:endParaRPr>
          </a:p>
        </p:txBody>
      </p:sp>
    </p:spTree>
    <p:extLst>
      <p:ext uri="{BB962C8B-B14F-4D97-AF65-F5344CB8AC3E}">
        <p14:creationId xmlns:p14="http://schemas.microsoft.com/office/powerpoint/2010/main" val="26574686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/>
          <p:cNvSpPr>
            <a:spLocks noGrp="1"/>
          </p:cNvSpPr>
          <p:nvPr>
            <p:ph type="pic" sz="quarter" idx="14"/>
          </p:nvPr>
        </p:nvSpPr>
        <p:spPr>
          <a:xfrm>
            <a:off x="813724" y="1273174"/>
            <a:ext cx="6932138" cy="4494056"/>
          </a:xfrm>
        </p:spPr>
        <p:txBody>
          <a:bodyPr/>
          <a:lstStyle/>
          <a:p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Kontrolle </a:t>
            </a:r>
            <a:r>
              <a:rPr lang="de-DE" dirty="0" err="1"/>
              <a:t>Qtc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7"/>
          </p:nvPr>
        </p:nvSpPr>
        <p:spPr>
          <a:xfrm>
            <a:off x="8378625" y="1993847"/>
            <a:ext cx="3421395" cy="3810076"/>
          </a:xfrm>
        </p:spPr>
        <p:txBody>
          <a:bodyPr/>
          <a:lstStyle/>
          <a:p>
            <a:r>
              <a:rPr lang="de-DE" b="1" dirty="0">
                <a:solidFill>
                  <a:srgbClr val="008000"/>
                </a:solidFill>
              </a:rPr>
              <a:t>Medikamente!!</a:t>
            </a:r>
          </a:p>
          <a:p>
            <a:endParaRPr lang="de-DE" b="1" dirty="0">
              <a:solidFill>
                <a:srgbClr val="008000"/>
              </a:solidFill>
            </a:endParaRPr>
          </a:p>
          <a:p>
            <a:r>
              <a:rPr lang="de-DE" sz="2000" dirty="0"/>
              <a:t>Hier Anstieg 105 -&gt; 449ms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724" y="1273174"/>
            <a:ext cx="4330534" cy="2354513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617" y="3708881"/>
            <a:ext cx="4331642" cy="2322268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1671" y="2990789"/>
            <a:ext cx="1781424" cy="876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8047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63BB7344-3DAD-8F31-3A86-F4C779383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Svitlana 44j: November 2022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CABBAEA0-5DC5-F238-FA5F-B809E36DA76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>
                <a:solidFill>
                  <a:srgbClr val="FF0000"/>
                </a:solidFill>
              </a:rPr>
              <a:t>Hypothyreose</a:t>
            </a:r>
          </a:p>
          <a:p>
            <a:pPr lvl="1"/>
            <a:r>
              <a:rPr lang="de-DE" dirty="0"/>
              <a:t>TSH 4,5 µU/ml</a:t>
            </a:r>
          </a:p>
          <a:p>
            <a:pPr lvl="1"/>
            <a:r>
              <a:rPr lang="de-DE" dirty="0"/>
              <a:t>fT4 0,6 </a:t>
            </a:r>
            <a:r>
              <a:rPr lang="de-DE" dirty="0" err="1"/>
              <a:t>pg</a:t>
            </a:r>
            <a:r>
              <a:rPr lang="de-DE" dirty="0"/>
              <a:t>/ml</a:t>
            </a:r>
          </a:p>
          <a:p>
            <a:pPr lvl="1"/>
            <a:r>
              <a:rPr lang="de-DE" dirty="0"/>
              <a:t>fT3 1,7 </a:t>
            </a:r>
            <a:r>
              <a:rPr lang="de-DE" dirty="0" err="1"/>
              <a:t>ng</a:t>
            </a:r>
            <a:r>
              <a:rPr lang="de-DE" dirty="0"/>
              <a:t>/ml</a:t>
            </a:r>
          </a:p>
          <a:p>
            <a:pPr lvl="1"/>
            <a:endParaRPr lang="de-DE" dirty="0"/>
          </a:p>
          <a:p>
            <a:r>
              <a:rPr lang="de-DE" dirty="0">
                <a:solidFill>
                  <a:srgbClr val="FF0000"/>
                </a:solidFill>
              </a:rPr>
              <a:t>CMV-Reaktivierung</a:t>
            </a:r>
          </a:p>
          <a:p>
            <a:pPr lvl="1"/>
            <a:r>
              <a:rPr lang="de-DE" dirty="0" err="1"/>
              <a:t>Gancyclovir</a:t>
            </a:r>
            <a:endParaRPr lang="de-DE" dirty="0"/>
          </a:p>
          <a:p>
            <a:endParaRPr lang="de-DE" dirty="0"/>
          </a:p>
          <a:p>
            <a:r>
              <a:rPr lang="de-DE" dirty="0">
                <a:solidFill>
                  <a:srgbClr val="FF0000"/>
                </a:solidFill>
              </a:rPr>
              <a:t>Panzytopenie</a:t>
            </a:r>
          </a:p>
          <a:p>
            <a:pPr lvl="1"/>
            <a:r>
              <a:rPr lang="de-DE" sz="1800" dirty="0">
                <a:effectLst/>
                <a:latin typeface="RobotoLight"/>
              </a:rPr>
              <a:t>Leuko 1.10 G/l, Neutrophile 0.38 G/l</a:t>
            </a:r>
          </a:p>
          <a:p>
            <a:pPr lvl="1"/>
            <a:r>
              <a:rPr lang="de-DE" sz="1800" dirty="0">
                <a:effectLst/>
                <a:latin typeface="RobotoLight"/>
              </a:rPr>
              <a:t>Hb 9.5 </a:t>
            </a:r>
            <a:r>
              <a:rPr lang="de-DE" sz="1800" dirty="0" err="1">
                <a:effectLst/>
                <a:latin typeface="RobotoLight"/>
              </a:rPr>
              <a:t>g</a:t>
            </a:r>
            <a:r>
              <a:rPr lang="de-DE" sz="1800" dirty="0">
                <a:effectLst/>
                <a:latin typeface="RobotoLight"/>
              </a:rPr>
              <a:t>/dl</a:t>
            </a:r>
          </a:p>
          <a:p>
            <a:pPr lvl="1"/>
            <a:r>
              <a:rPr lang="de-DE" sz="1800" dirty="0">
                <a:effectLst/>
                <a:latin typeface="RobotoLight"/>
              </a:rPr>
              <a:t>Tz 51 G/l </a:t>
            </a:r>
            <a:endParaRPr lang="de-DE" dirty="0"/>
          </a:p>
          <a:p>
            <a:pPr lvl="1"/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E878B731-BC17-F563-3603-B0290D2DCE6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>
                <a:solidFill>
                  <a:srgbClr val="008000"/>
                </a:solidFill>
              </a:rPr>
              <a:t>Therapie</a:t>
            </a:r>
          </a:p>
          <a:p>
            <a:r>
              <a:rPr lang="de-DE" dirty="0"/>
              <a:t>L-Thyroxin</a:t>
            </a:r>
          </a:p>
          <a:p>
            <a:r>
              <a:rPr lang="de-DE" dirty="0" err="1"/>
              <a:t>Ethambutol</a:t>
            </a:r>
            <a:r>
              <a:rPr lang="de-DE" dirty="0"/>
              <a:t> =&gt; </a:t>
            </a:r>
            <a:r>
              <a:rPr lang="de-DE" dirty="0" err="1"/>
              <a:t>Moxifloxacin</a:t>
            </a:r>
            <a:endParaRPr lang="de-DE" dirty="0"/>
          </a:p>
          <a:p>
            <a:r>
              <a:rPr lang="de-DE" dirty="0"/>
              <a:t>Azithromycin</a:t>
            </a:r>
          </a:p>
          <a:p>
            <a:r>
              <a:rPr lang="de-DE" dirty="0" err="1"/>
              <a:t>Dovato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39640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20A755-4293-8EDB-B0BE-BB15724EC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Svetlana 44j: April-Juni 23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33E226E-7433-74D3-104A-FACBF1B70E1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Diarrhoe zunehmend</a:t>
            </a:r>
          </a:p>
          <a:p>
            <a:pPr lvl="1"/>
            <a:r>
              <a:rPr lang="de-DE" dirty="0"/>
              <a:t>Parasiten im Stuhl negativ</a:t>
            </a:r>
          </a:p>
          <a:p>
            <a:pPr lvl="1"/>
            <a:r>
              <a:rPr lang="de-DE" dirty="0"/>
              <a:t>Clostridien im Stuhl negativ</a:t>
            </a:r>
          </a:p>
          <a:p>
            <a:r>
              <a:rPr lang="de-DE" dirty="0"/>
              <a:t>Schlafstörungen</a:t>
            </a:r>
          </a:p>
          <a:p>
            <a:r>
              <a:rPr lang="de-DE" dirty="0"/>
              <a:t>Aggressives Verhalten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3569A99-0254-5924-0284-14892E4DFFD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lnSpcReduction="10000"/>
          </a:bodyPr>
          <a:lstStyle/>
          <a:p>
            <a:r>
              <a:rPr lang="de-DE" dirty="0"/>
              <a:t>125/85mmHg</a:t>
            </a:r>
          </a:p>
          <a:p>
            <a:r>
              <a:rPr lang="de-DE" dirty="0"/>
              <a:t>80/min</a:t>
            </a:r>
          </a:p>
          <a:p>
            <a:r>
              <a:rPr lang="de-DE" dirty="0"/>
              <a:t>98%O2 bei AF 12/min unter 21%</a:t>
            </a:r>
          </a:p>
          <a:p>
            <a:r>
              <a:rPr lang="de-DE" dirty="0"/>
              <a:t>61kg bei 168cm BMI 21,4kg/m2</a:t>
            </a:r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Hyperthyreose </a:t>
            </a:r>
            <a:r>
              <a:rPr lang="de-DE" dirty="0" err="1"/>
              <a:t>factitia</a:t>
            </a:r>
            <a:r>
              <a:rPr lang="de-DE" dirty="0"/>
              <a:t>?</a:t>
            </a:r>
          </a:p>
          <a:p>
            <a:pPr lvl="1"/>
            <a:r>
              <a:rPr lang="de-DE" dirty="0"/>
              <a:t>TSH &lt;0,01 µU/ml</a:t>
            </a:r>
          </a:p>
          <a:p>
            <a:pPr lvl="1"/>
            <a:r>
              <a:rPr lang="de-DE" dirty="0"/>
              <a:t>fT4 3,0ng/ml</a:t>
            </a:r>
          </a:p>
          <a:p>
            <a:pPr lvl="1"/>
            <a:r>
              <a:rPr lang="de-DE" dirty="0"/>
              <a:t>fT3 8,1pg/ml</a:t>
            </a:r>
          </a:p>
        </p:txBody>
      </p:sp>
    </p:spTree>
    <p:extLst>
      <p:ext uri="{BB962C8B-B14F-4D97-AF65-F5344CB8AC3E}">
        <p14:creationId xmlns:p14="http://schemas.microsoft.com/office/powerpoint/2010/main" val="26121467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Interessenskonflikte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de-DE" dirty="0"/>
              <a:t>Vortragstätigkeit / Reisekosten:</a:t>
            </a:r>
          </a:p>
          <a:p>
            <a:pPr lvl="1">
              <a:lnSpc>
                <a:spcPct val="150000"/>
              </a:lnSpc>
            </a:pPr>
            <a:r>
              <a:rPr lang="de-DE" dirty="0"/>
              <a:t>MAÄF</a:t>
            </a:r>
          </a:p>
          <a:p>
            <a:pPr lvl="1">
              <a:lnSpc>
                <a:spcPct val="150000"/>
              </a:lnSpc>
            </a:pPr>
            <a:r>
              <a:rPr lang="de-DE" dirty="0"/>
              <a:t>Notfall-Akademie</a:t>
            </a:r>
          </a:p>
          <a:p>
            <a:pPr lvl="1">
              <a:lnSpc>
                <a:spcPct val="150000"/>
              </a:lnSpc>
            </a:pPr>
            <a:r>
              <a:rPr lang="de-DE" dirty="0"/>
              <a:t>Anästhesie</a:t>
            </a:r>
          </a:p>
          <a:p>
            <a:pPr lvl="1">
              <a:lnSpc>
                <a:spcPct val="150000"/>
              </a:lnSpc>
            </a:pPr>
            <a:r>
              <a:rPr lang="de-DE" dirty="0"/>
              <a:t>DIVI</a:t>
            </a:r>
          </a:p>
          <a:p>
            <a:pPr lvl="1">
              <a:lnSpc>
                <a:spcPct val="150000"/>
              </a:lnSpc>
            </a:pPr>
            <a:r>
              <a:rPr lang="de-DE" dirty="0"/>
              <a:t>MSD</a:t>
            </a:r>
          </a:p>
          <a:p>
            <a:pPr lvl="1">
              <a:lnSpc>
                <a:spcPct val="150000"/>
              </a:lnSpc>
            </a:pPr>
            <a:r>
              <a:rPr lang="de-DE" dirty="0"/>
              <a:t>AstraZeneca</a:t>
            </a:r>
          </a:p>
        </p:txBody>
      </p:sp>
    </p:spTree>
    <p:extLst>
      <p:ext uri="{BB962C8B-B14F-4D97-AF65-F5344CB8AC3E}">
        <p14:creationId xmlns:p14="http://schemas.microsoft.com/office/powerpoint/2010/main" val="8826686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/>
          <p:cNvSpPr>
            <a:spLocks noGrp="1"/>
          </p:cNvSpPr>
          <p:nvPr>
            <p:ph type="title"/>
          </p:nvPr>
        </p:nvSpPr>
        <p:spPr>
          <a:xfrm>
            <a:off x="6245158" y="1054077"/>
            <a:ext cx="5472495" cy="767104"/>
          </a:xfrm>
        </p:spPr>
        <p:txBody>
          <a:bodyPr>
            <a:normAutofit/>
          </a:bodyPr>
          <a:lstStyle/>
          <a:p>
            <a:r>
              <a:rPr lang="de-DE" dirty="0"/>
              <a:t>Schilddrüsensonografie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/>
              <a:t>© Dr. med. Ulrike Disko</a:t>
            </a:r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7"/>
          </p:nvPr>
        </p:nvSpPr>
        <p:spPr>
          <a:xfrm>
            <a:off x="6245158" y="1919606"/>
            <a:ext cx="5464560" cy="3810076"/>
          </a:xfrm>
        </p:spPr>
        <p:txBody>
          <a:bodyPr/>
          <a:lstStyle/>
          <a:p>
            <a:r>
              <a:rPr lang="de-DE" dirty="0" err="1"/>
              <a:t>Echogenität</a:t>
            </a:r>
            <a:r>
              <a:rPr lang="de-DE" dirty="0"/>
              <a:t>:</a:t>
            </a:r>
          </a:p>
          <a:p>
            <a:r>
              <a:rPr lang="de-DE" dirty="0" err="1"/>
              <a:t>echoarm</a:t>
            </a:r>
            <a:r>
              <a:rPr lang="de-DE" dirty="0"/>
              <a:t> – inhomogen</a:t>
            </a:r>
          </a:p>
          <a:p>
            <a:endParaRPr lang="de-DE" dirty="0"/>
          </a:p>
          <a:p>
            <a:r>
              <a:rPr lang="de-DE" dirty="0" err="1"/>
              <a:t>Vaskularisierung</a:t>
            </a:r>
            <a:r>
              <a:rPr lang="de-DE" dirty="0"/>
              <a:t>:</a:t>
            </a:r>
          </a:p>
          <a:p>
            <a:r>
              <a:rPr lang="de-DE" dirty="0"/>
              <a:t>mäßig gesteigert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175" y="1040913"/>
            <a:ext cx="4695560" cy="5239719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6245158" y="5126472"/>
            <a:ext cx="3716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TSH-R Antikörper 13,2mU/ml (N&lt; 1,8)</a:t>
            </a:r>
          </a:p>
        </p:txBody>
      </p:sp>
    </p:spTree>
    <p:extLst>
      <p:ext uri="{BB962C8B-B14F-4D97-AF65-F5344CB8AC3E}">
        <p14:creationId xmlns:p14="http://schemas.microsoft.com/office/powerpoint/2010/main" val="40255285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EDE8FFF0-C966-98BD-D7DD-AF944FC83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Autoimmune Thyreoiditis unter HART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58A9B16B-F32F-28E9-CA6B-6EC3B4EA930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5-15% Veränderungen</a:t>
            </a:r>
          </a:p>
          <a:p>
            <a:r>
              <a:rPr lang="de-DE" dirty="0"/>
              <a:t>Immun </a:t>
            </a:r>
            <a:r>
              <a:rPr lang="de-DE" dirty="0" err="1"/>
              <a:t>reconstitution</a:t>
            </a:r>
            <a:r>
              <a:rPr lang="de-DE" dirty="0"/>
              <a:t> </a:t>
            </a:r>
            <a:r>
              <a:rPr lang="de-DE" dirty="0" err="1"/>
              <a:t>inflammatory</a:t>
            </a:r>
            <a:r>
              <a:rPr lang="de-DE" dirty="0"/>
              <a:t> Syndrom</a:t>
            </a:r>
          </a:p>
          <a:p>
            <a:r>
              <a:rPr lang="de-DE" dirty="0"/>
              <a:t>Typischer Zeitpunkt 12-24 Monate nach Beginn</a:t>
            </a:r>
          </a:p>
          <a:p>
            <a:endParaRPr lang="de-DE" dirty="0"/>
          </a:p>
          <a:p>
            <a:r>
              <a:rPr lang="de-DE" dirty="0"/>
              <a:t>Klinische Beschreibungen auch </a:t>
            </a:r>
            <a:r>
              <a:rPr lang="de-DE" dirty="0" err="1"/>
              <a:t>D.m.</a:t>
            </a:r>
            <a:r>
              <a:rPr lang="de-DE" dirty="0"/>
              <a:t> I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0A072948-8B41-D7F9-05B6-82E4360C0C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4520" y="4526280"/>
            <a:ext cx="60071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2312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Verlauf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7"/>
          </p:nvPr>
        </p:nvSpPr>
        <p:spPr>
          <a:xfrm>
            <a:off x="8288322" y="1919606"/>
            <a:ext cx="3823310" cy="3810076"/>
          </a:xfrm>
        </p:spPr>
        <p:txBody>
          <a:bodyPr/>
          <a:lstStyle/>
          <a:p>
            <a:r>
              <a:rPr lang="de-DE" dirty="0" err="1"/>
              <a:t>Carbimazol</a:t>
            </a:r>
            <a:r>
              <a:rPr lang="de-DE" dirty="0"/>
              <a:t> 10 -&gt;20mg</a:t>
            </a:r>
          </a:p>
          <a:p>
            <a:r>
              <a:rPr lang="de-DE" dirty="0" err="1"/>
              <a:t>Metoprolol</a:t>
            </a:r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610" y="1120792"/>
            <a:ext cx="2543530" cy="3477110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4860" y="1120792"/>
            <a:ext cx="2514951" cy="2962688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6531" y="1120792"/>
            <a:ext cx="2524477" cy="2819794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68140" y="4922142"/>
            <a:ext cx="2534004" cy="1838582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00624" y="3971522"/>
            <a:ext cx="5611008" cy="2886478"/>
          </a:xfrm>
          <a:prstGeom prst="rect">
            <a:avLst/>
          </a:prstGeom>
        </p:spPr>
      </p:pic>
      <p:sp>
        <p:nvSpPr>
          <p:cNvPr id="15" name="Gleichschenkliges Dreieck 14"/>
          <p:cNvSpPr/>
          <p:nvPr/>
        </p:nvSpPr>
        <p:spPr>
          <a:xfrm flipV="1">
            <a:off x="10199977" y="5495342"/>
            <a:ext cx="175098" cy="14591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Gleichschenkliges Dreieck 15"/>
          <p:cNvSpPr/>
          <p:nvPr/>
        </p:nvSpPr>
        <p:spPr>
          <a:xfrm flipV="1">
            <a:off x="11354326" y="5534554"/>
            <a:ext cx="175098" cy="14591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Gleichschenkliges Dreieck 16"/>
          <p:cNvSpPr/>
          <p:nvPr/>
        </p:nvSpPr>
        <p:spPr>
          <a:xfrm flipV="1">
            <a:off x="11506726" y="5534553"/>
            <a:ext cx="175098" cy="14591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48531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369337-0C95-0A8D-977B-FEAF59FAA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Svetlana 44j: Autoimmune Thyreoiditis unter HART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0572C15-0B1D-4DEA-EB9E-9E5E9FE7409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Therapie Optionen</a:t>
            </a:r>
          </a:p>
          <a:p>
            <a:pPr lvl="1"/>
            <a:r>
              <a:rPr lang="de-DE" dirty="0"/>
              <a:t>Radiojod Therapie</a:t>
            </a:r>
          </a:p>
          <a:p>
            <a:pPr lvl="1"/>
            <a:r>
              <a:rPr lang="de-DE" dirty="0"/>
              <a:t>Operation</a:t>
            </a:r>
          </a:p>
          <a:p>
            <a:endParaRPr lang="de-DE" dirty="0"/>
          </a:p>
          <a:p>
            <a:r>
              <a:rPr lang="de-DE" dirty="0"/>
              <a:t>Schwierigkeiten</a:t>
            </a:r>
          </a:p>
          <a:p>
            <a:pPr lvl="1"/>
            <a:r>
              <a:rPr lang="de-DE" dirty="0"/>
              <a:t>Sprachbarriere</a:t>
            </a:r>
          </a:p>
          <a:p>
            <a:pPr lvl="1"/>
            <a:r>
              <a:rPr lang="de-DE" dirty="0"/>
              <a:t>Medikation</a:t>
            </a:r>
          </a:p>
          <a:p>
            <a:pPr lvl="1"/>
            <a:r>
              <a:rPr lang="de-DE" dirty="0"/>
              <a:t>Compliance</a:t>
            </a:r>
          </a:p>
        </p:txBody>
      </p:sp>
    </p:spTree>
    <p:extLst>
      <p:ext uri="{BB962C8B-B14F-4D97-AF65-F5344CB8AC3E}">
        <p14:creationId xmlns:p14="http://schemas.microsoft.com/office/powerpoint/2010/main" val="9860065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HIV-Infektion Zusammenfassung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/>
              <a:t>Blutbild</a:t>
            </a:r>
          </a:p>
          <a:p>
            <a:pPr lvl="1"/>
            <a:r>
              <a:rPr lang="de-DE" dirty="0" err="1"/>
              <a:t>Leukopenie</a:t>
            </a:r>
            <a:endParaRPr lang="de-DE" dirty="0"/>
          </a:p>
          <a:p>
            <a:pPr lvl="1"/>
            <a:r>
              <a:rPr lang="de-DE" dirty="0" err="1"/>
              <a:t>Thrombopenie</a:t>
            </a:r>
            <a:endParaRPr lang="de-DE" dirty="0"/>
          </a:p>
          <a:p>
            <a:r>
              <a:rPr lang="de-DE" dirty="0"/>
              <a:t>Immunglobulin</a:t>
            </a:r>
          </a:p>
          <a:p>
            <a:pPr lvl="1"/>
            <a:r>
              <a:rPr lang="de-DE" dirty="0"/>
              <a:t>Polyklonales IgG</a:t>
            </a:r>
          </a:p>
          <a:p>
            <a:pPr lvl="1"/>
            <a:r>
              <a:rPr lang="de-DE" dirty="0"/>
              <a:t>IgE</a:t>
            </a:r>
          </a:p>
          <a:p>
            <a:r>
              <a:rPr lang="de-DE" dirty="0"/>
              <a:t>Opportunistische Infektionen</a:t>
            </a:r>
          </a:p>
          <a:p>
            <a:pPr lvl="1"/>
            <a:r>
              <a:rPr lang="de-DE" dirty="0"/>
              <a:t>Atypische Mykobakteriose</a:t>
            </a:r>
          </a:p>
          <a:p>
            <a:pPr lvl="1"/>
            <a:r>
              <a:rPr lang="de-DE" dirty="0"/>
              <a:t>Soor-Ösophagitis</a:t>
            </a:r>
          </a:p>
          <a:p>
            <a:r>
              <a:rPr lang="de-DE" dirty="0"/>
              <a:t>IRIS - Autoimmune Thyreoiditis</a:t>
            </a:r>
          </a:p>
          <a:p>
            <a:pPr lvl="1"/>
            <a:r>
              <a:rPr lang="de-DE" dirty="0"/>
              <a:t>Carbimazol</a:t>
            </a:r>
          </a:p>
        </p:txBody>
      </p:sp>
    </p:spTree>
    <p:extLst>
      <p:ext uri="{BB962C8B-B14F-4D97-AF65-F5344CB8AC3E}">
        <p14:creationId xmlns:p14="http://schemas.microsoft.com/office/powerpoint/2010/main" val="33169858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Svetlana, 44j:</a:t>
            </a:r>
            <a:br>
              <a:rPr lang="de-DE" dirty="0"/>
            </a:br>
            <a:r>
              <a:rPr lang="de-DE" dirty="0"/>
              <a:t>Danke für </a:t>
            </a:r>
            <a:r>
              <a:rPr lang="de-DE"/>
              <a:t>Ihre Aufmerksamkeit!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1063349" y="3286132"/>
            <a:ext cx="7592975" cy="2232025"/>
          </a:xfrm>
        </p:spPr>
        <p:txBody>
          <a:bodyPr/>
          <a:lstStyle/>
          <a:p>
            <a:r>
              <a:rPr lang="de-DE" dirty="0"/>
              <a:t>PD Dr. M. Angstwurm</a:t>
            </a:r>
          </a:p>
          <a:p>
            <a:r>
              <a:rPr lang="de-DE" sz="2400" dirty="0"/>
              <a:t>Klinikum LMU</a:t>
            </a:r>
          </a:p>
          <a:p>
            <a:r>
              <a:rPr lang="de-DE" sz="2400" dirty="0"/>
              <a:t>Medizinische Klinik IV</a:t>
            </a:r>
          </a:p>
          <a:p>
            <a:r>
              <a:rPr lang="de-DE" sz="2400" dirty="0" err="1"/>
              <a:t>Ziemssenstraße</a:t>
            </a:r>
            <a:r>
              <a:rPr lang="de-DE" sz="2400" dirty="0"/>
              <a:t> 1</a:t>
            </a:r>
          </a:p>
          <a:p>
            <a:r>
              <a:rPr lang="de-DE" sz="2400" dirty="0"/>
              <a:t>80336 München</a:t>
            </a:r>
          </a:p>
          <a:p>
            <a:r>
              <a:rPr lang="de-DE" sz="2400" dirty="0"/>
              <a:t>matthias.angstwurm@med.uni-muenchen.de</a:t>
            </a:r>
          </a:p>
          <a:p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9074199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3D1494D6-0000-5F3C-0715-205B3B850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Svetlana 44j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39BC25D3-D448-A9D2-7587-AAE2679DD22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b="1" dirty="0">
                <a:solidFill>
                  <a:srgbClr val="FF0000"/>
                </a:solidFill>
              </a:rPr>
              <a:t>Neu </a:t>
            </a:r>
            <a:r>
              <a:rPr lang="de-DE" dirty="0"/>
              <a:t>Symptombeginn Mitte März</a:t>
            </a:r>
          </a:p>
          <a:p>
            <a:pPr lvl="1"/>
            <a:r>
              <a:rPr lang="de-DE" dirty="0"/>
              <a:t>Husten, Kopfschmerzen, allgemeines Krankheitsgefühl, Schnupfen</a:t>
            </a:r>
          </a:p>
          <a:p>
            <a:pPr lvl="1"/>
            <a:r>
              <a:rPr lang="de-DE" dirty="0"/>
              <a:t>Keine Atemnot, kein O2-Bedarf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773592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Svetlana, 44j: Protrahierte SARS-CoV2-Infektion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4"/>
          </p:nvPr>
        </p:nvSpPr>
        <p:spPr>
          <a:xfrm>
            <a:off x="500380" y="1919605"/>
            <a:ext cx="7285875" cy="4206875"/>
          </a:xfrm>
        </p:spPr>
        <p:txBody>
          <a:bodyPr>
            <a:normAutofit/>
          </a:bodyPr>
          <a:lstStyle/>
          <a:p>
            <a:r>
              <a:rPr lang="de-DE" dirty="0"/>
              <a:t>Impfstatus: 1-fach geimpft</a:t>
            </a:r>
          </a:p>
          <a:p>
            <a:pPr lvl="1"/>
            <a:r>
              <a:rPr lang="de-DE" dirty="0"/>
              <a:t>im Ausland mit </a:t>
            </a:r>
            <a:r>
              <a:rPr lang="de-DE" dirty="0" err="1"/>
              <a:t>Coronavac</a:t>
            </a:r>
            <a:endParaRPr lang="de-DE" dirty="0"/>
          </a:p>
          <a:p>
            <a:r>
              <a:rPr lang="de-DE" dirty="0"/>
              <a:t>Virologie:</a:t>
            </a:r>
          </a:p>
          <a:p>
            <a:pPr lvl="1"/>
            <a:r>
              <a:rPr lang="de-DE" dirty="0"/>
              <a:t>Schnelltest bei Ankunft in München am 19.03.22</a:t>
            </a:r>
          </a:p>
          <a:p>
            <a:pPr lvl="1"/>
            <a:r>
              <a:rPr lang="de-DE" dirty="0"/>
              <a:t>SARS-CoV-2-PCR vom 06.04.22: 17 000 000 </a:t>
            </a:r>
            <a:r>
              <a:rPr lang="de-DE" dirty="0" err="1"/>
              <a:t>Kop</a:t>
            </a:r>
            <a:r>
              <a:rPr lang="de-DE" dirty="0"/>
              <a:t>/ml</a:t>
            </a:r>
          </a:p>
          <a:p>
            <a:pPr lvl="1"/>
            <a:r>
              <a:rPr lang="de-DE" dirty="0"/>
              <a:t>SARS-CoV-2-PCR vom 11.04.22: 260 000 </a:t>
            </a:r>
            <a:r>
              <a:rPr lang="de-DE" dirty="0" err="1"/>
              <a:t>Kop</a:t>
            </a:r>
            <a:r>
              <a:rPr lang="de-DE" dirty="0"/>
              <a:t>/ml</a:t>
            </a:r>
          </a:p>
          <a:p>
            <a:r>
              <a:rPr lang="de-DE" dirty="0"/>
              <a:t>CT-Thorax vom 06.04.22:</a:t>
            </a:r>
          </a:p>
          <a:p>
            <a:pPr lvl="1"/>
            <a:r>
              <a:rPr lang="de-DE" dirty="0"/>
              <a:t>Keine Lungenarterienembolie.</a:t>
            </a:r>
          </a:p>
          <a:p>
            <a:pPr lvl="1"/>
            <a:r>
              <a:rPr lang="de-DE" dirty="0"/>
              <a:t>Keine COVID typischen Infiltrate</a:t>
            </a:r>
          </a:p>
          <a:p>
            <a:pPr lvl="1"/>
            <a:r>
              <a:rPr lang="de-DE" dirty="0"/>
              <a:t>Lymphknoten rechts axillär bis 2,5 x 2,1 cm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7344383" y="1919604"/>
            <a:ext cx="4373271" cy="4206875"/>
          </a:xfrm>
        </p:spPr>
        <p:txBody>
          <a:bodyPr/>
          <a:lstStyle/>
          <a:p>
            <a:r>
              <a:rPr lang="de-DE" b="1" dirty="0">
                <a:solidFill>
                  <a:srgbClr val="008000"/>
                </a:solidFill>
              </a:rPr>
              <a:t>Therapie</a:t>
            </a:r>
          </a:p>
          <a:p>
            <a:pPr lvl="1"/>
            <a:r>
              <a:rPr lang="de-DE" dirty="0"/>
              <a:t>Remdesivir</a:t>
            </a:r>
          </a:p>
          <a:p>
            <a:pPr lvl="2"/>
            <a:r>
              <a:rPr lang="de-DE" dirty="0"/>
              <a:t>Initialdosis 200mg</a:t>
            </a:r>
          </a:p>
          <a:p>
            <a:pPr lvl="2"/>
            <a:r>
              <a:rPr lang="de-DE" dirty="0"/>
              <a:t>100mg/d</a:t>
            </a:r>
          </a:p>
          <a:p>
            <a:pPr lvl="2"/>
            <a:r>
              <a:rPr lang="de-DE" dirty="0"/>
              <a:t>08.04. bis 12.04.2022</a:t>
            </a:r>
          </a:p>
        </p:txBody>
      </p:sp>
    </p:spTree>
    <p:extLst>
      <p:ext uri="{BB962C8B-B14F-4D97-AF65-F5344CB8AC3E}">
        <p14:creationId xmlns:p14="http://schemas.microsoft.com/office/powerpoint/2010/main" val="21898731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C81E30-8A2C-0650-2998-CB816293F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44j Svetlana aus Ukraine: Großhadern April 2022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66C71B6-9D1A-299A-9625-8A02B9906A5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de-DE" b="1" dirty="0"/>
              <a:t>Fieber ungeklärter Genese</a:t>
            </a:r>
          </a:p>
          <a:p>
            <a:pPr lvl="1"/>
            <a:r>
              <a:rPr lang="de-DE" b="1" dirty="0"/>
              <a:t>Fieber 38,5°C</a:t>
            </a:r>
          </a:p>
          <a:p>
            <a:pPr lvl="1"/>
            <a:r>
              <a:rPr lang="de-DE" b="1" dirty="0"/>
              <a:t>Gewichtsverlust ca. 20kg / 3 Monate</a:t>
            </a:r>
          </a:p>
          <a:p>
            <a:pPr lvl="1"/>
            <a:r>
              <a:rPr lang="de-DE" b="1" dirty="0"/>
              <a:t>Aktuell 42kg</a:t>
            </a:r>
          </a:p>
          <a:p>
            <a:pPr lvl="1"/>
            <a:r>
              <a:rPr lang="de-DE" b="1" dirty="0"/>
              <a:t>Nachtschweiß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874BBD6-052D-6228-47DE-F8AC58E0836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/>
              <a:t>Leukopenie</a:t>
            </a:r>
          </a:p>
          <a:p>
            <a:r>
              <a:rPr lang="de-DE" dirty="0"/>
              <a:t>Thrombopenie</a:t>
            </a:r>
          </a:p>
          <a:p>
            <a:r>
              <a:rPr lang="de-DE" dirty="0"/>
              <a:t>Hepatitis C</a:t>
            </a:r>
          </a:p>
        </p:txBody>
      </p:sp>
    </p:spTree>
    <p:extLst>
      <p:ext uri="{BB962C8B-B14F-4D97-AF65-F5344CB8AC3E}">
        <p14:creationId xmlns:p14="http://schemas.microsoft.com/office/powerpoint/2010/main" val="28249693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Virologische Diagnostik Klinikum Großhadern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319" y="1969150"/>
            <a:ext cx="5156926" cy="3533875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3331" y="1969150"/>
            <a:ext cx="5156926" cy="3096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8400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2F4016-1863-7A0C-396D-127C9D58D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Svetlana, 44j: Ukraine April 2022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B82D6AC-851F-B94E-FE3D-5A64635B915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Was wollen Sie noch wissen?</a:t>
            </a:r>
          </a:p>
        </p:txBody>
      </p:sp>
    </p:spTree>
    <p:extLst>
      <p:ext uri="{BB962C8B-B14F-4D97-AF65-F5344CB8AC3E}">
        <p14:creationId xmlns:p14="http://schemas.microsoft.com/office/powerpoint/2010/main" val="13447594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318" y="1919604"/>
            <a:ext cx="5999473" cy="354185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Svetlana, 44j: Ukraine April 2022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6"/>
          </p:nvPr>
        </p:nvSpPr>
        <p:spPr>
          <a:xfrm>
            <a:off x="6099243" y="1919604"/>
            <a:ext cx="6092757" cy="4206875"/>
          </a:xfrm>
        </p:spPr>
        <p:txBody>
          <a:bodyPr>
            <a:normAutofit fontScale="77500" lnSpcReduction="20000"/>
          </a:bodyPr>
          <a:lstStyle/>
          <a:p>
            <a:r>
              <a:rPr lang="de-DE" b="1" dirty="0">
                <a:solidFill>
                  <a:srgbClr val="008000"/>
                </a:solidFill>
              </a:rPr>
              <a:t>Diagnosen</a:t>
            </a:r>
          </a:p>
          <a:p>
            <a:pPr lvl="1"/>
            <a:r>
              <a:rPr lang="de-DE" dirty="0"/>
              <a:t>Hepatitis C</a:t>
            </a:r>
          </a:p>
          <a:p>
            <a:pPr lvl="1"/>
            <a:r>
              <a:rPr lang="de-DE" b="1" dirty="0">
                <a:solidFill>
                  <a:srgbClr val="008000"/>
                </a:solidFill>
              </a:rPr>
              <a:t>AIDS</a:t>
            </a:r>
          </a:p>
          <a:p>
            <a:pPr lvl="2"/>
            <a:r>
              <a:rPr lang="de-DE" sz="1800" dirty="0">
                <a:effectLst/>
                <a:latin typeface="RobotoLight"/>
              </a:rPr>
              <a:t>05.22 518.000 </a:t>
            </a:r>
            <a:r>
              <a:rPr lang="de-DE" sz="1800" dirty="0" err="1">
                <a:effectLst/>
                <a:latin typeface="RobotoLight"/>
              </a:rPr>
              <a:t>cp</a:t>
            </a:r>
            <a:r>
              <a:rPr lang="de-DE" sz="1800" dirty="0">
                <a:effectLst/>
                <a:latin typeface="RobotoLight"/>
              </a:rPr>
              <a:t>/ml</a:t>
            </a:r>
          </a:p>
          <a:p>
            <a:pPr lvl="2"/>
            <a:r>
              <a:rPr lang="de-DE" sz="1800" dirty="0">
                <a:effectLst/>
                <a:latin typeface="RobotoLight"/>
              </a:rPr>
              <a:t>Nadir 3/</a:t>
            </a:r>
            <a:r>
              <a:rPr lang="el-GR" sz="1800" dirty="0">
                <a:effectLst/>
                <a:latin typeface="RobotoLight"/>
              </a:rPr>
              <a:t>μ</a:t>
            </a:r>
            <a:r>
              <a:rPr lang="de-DE" sz="1800" dirty="0">
                <a:effectLst/>
                <a:latin typeface="RobotoLight"/>
              </a:rPr>
              <a:t>l </a:t>
            </a:r>
            <a:r>
              <a:rPr lang="de-DE" dirty="0"/>
              <a:t>CD4 /µl</a:t>
            </a:r>
          </a:p>
          <a:p>
            <a:pPr lvl="2"/>
            <a:r>
              <a:rPr lang="de-DE" sz="1800" dirty="0" err="1">
                <a:latin typeface="RobotoLight"/>
              </a:rPr>
              <a:t>Wasting</a:t>
            </a:r>
            <a:endParaRPr lang="de-DE" sz="1800" dirty="0">
              <a:latin typeface="RobotoLight"/>
            </a:endParaRPr>
          </a:p>
          <a:p>
            <a:pPr lvl="2"/>
            <a:r>
              <a:rPr lang="de-DE" dirty="0"/>
              <a:t>Leukopenie</a:t>
            </a:r>
          </a:p>
          <a:p>
            <a:pPr lvl="2"/>
            <a:r>
              <a:rPr lang="de-DE" dirty="0"/>
              <a:t>Thrombopenie</a:t>
            </a:r>
          </a:p>
          <a:p>
            <a:pPr lvl="2"/>
            <a:r>
              <a:rPr lang="de-DE" dirty="0" err="1"/>
              <a:t>Enoraler</a:t>
            </a:r>
            <a:r>
              <a:rPr lang="de-DE" dirty="0"/>
              <a:t> Soor, V.a. </a:t>
            </a:r>
            <a:r>
              <a:rPr lang="de-DE" dirty="0" err="1"/>
              <a:t>Soorösophagitis</a:t>
            </a:r>
            <a:endParaRPr lang="de-DE" dirty="0"/>
          </a:p>
          <a:p>
            <a:endParaRPr lang="de-DE" b="1" dirty="0">
              <a:solidFill>
                <a:srgbClr val="008000"/>
              </a:solidFill>
            </a:endParaRPr>
          </a:p>
          <a:p>
            <a:r>
              <a:rPr lang="de-DE" b="1" dirty="0">
                <a:solidFill>
                  <a:srgbClr val="008000"/>
                </a:solidFill>
              </a:rPr>
              <a:t>Therapie 05.23</a:t>
            </a:r>
          </a:p>
          <a:p>
            <a:pPr lvl="1"/>
            <a:r>
              <a:rPr lang="de-DE" dirty="0" err="1"/>
              <a:t>Biktarvy</a:t>
            </a:r>
            <a:r>
              <a:rPr lang="de-DE" dirty="0"/>
              <a:t> 1-0-0</a:t>
            </a:r>
          </a:p>
          <a:p>
            <a:pPr lvl="2"/>
            <a:r>
              <a:rPr lang="de-DE" dirty="0" err="1"/>
              <a:t>Bictegravir</a:t>
            </a:r>
            <a:r>
              <a:rPr lang="de-DE" dirty="0"/>
              <a:t> 50mg + </a:t>
            </a:r>
            <a:r>
              <a:rPr lang="de-DE" dirty="0" err="1"/>
              <a:t>Emtricitabin</a:t>
            </a:r>
            <a:r>
              <a:rPr lang="de-DE" dirty="0"/>
              <a:t> 200mg + </a:t>
            </a:r>
            <a:r>
              <a:rPr lang="de-DE" dirty="0" err="1"/>
              <a:t>Tenofovir</a:t>
            </a:r>
            <a:r>
              <a:rPr lang="de-DE" dirty="0"/>
              <a:t> 20mg</a:t>
            </a:r>
          </a:p>
          <a:p>
            <a:pPr lvl="1"/>
            <a:r>
              <a:rPr lang="de-DE" dirty="0" err="1"/>
              <a:t>Diflucan</a:t>
            </a:r>
            <a:endParaRPr lang="de-DE" dirty="0"/>
          </a:p>
          <a:p>
            <a:pPr lvl="1"/>
            <a:r>
              <a:rPr lang="de-DE" dirty="0" err="1"/>
              <a:t>Cotrim</a:t>
            </a:r>
            <a:endParaRPr lang="de-DE" dirty="0"/>
          </a:p>
          <a:p>
            <a:pPr lvl="1"/>
            <a:endParaRPr lang="de-DE" dirty="0"/>
          </a:p>
          <a:p>
            <a:pPr lvl="1"/>
            <a:endParaRPr lang="de-DE" sz="2600" dirty="0">
              <a:solidFill>
                <a:srgbClr val="716D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10038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8E99C00B-AF24-725E-C915-A56FA5012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Svetlana 44j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6417A823-7AD5-0A4C-8DDF-5006C084F7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5295" y="1920875"/>
            <a:ext cx="4925688" cy="4425950"/>
          </a:xfrm>
        </p:spPr>
        <p:txBody>
          <a:bodyPr/>
          <a:lstStyle/>
          <a:p>
            <a:r>
              <a:rPr lang="de-DE" dirty="0"/>
              <a:t>CD4 Verlauf</a:t>
            </a:r>
          </a:p>
        </p:txBody>
      </p:sp>
      <p:graphicFrame>
        <p:nvGraphicFramePr>
          <p:cNvPr id="7" name="Bildplatzhalter 6">
            <a:extLst>
              <a:ext uri="{FF2B5EF4-FFF2-40B4-BE49-F238E27FC236}">
                <a16:creationId xmlns:a16="http://schemas.microsoft.com/office/drawing/2014/main" id="{640E31E8-A0E2-4201-C213-C87E359FFA73}"/>
              </a:ext>
            </a:extLst>
          </p:cNvPr>
          <p:cNvGraphicFramePr>
            <a:graphicFrameLocks noGrp="1"/>
          </p:cNvGraphicFramePr>
          <p:nvPr>
            <p:ph type="pic" sz="quarter" idx="14"/>
          </p:nvPr>
        </p:nvGraphicFramePr>
        <p:xfrm>
          <a:off x="5306290" y="1054077"/>
          <a:ext cx="6097875" cy="519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575">
                  <a:extLst>
                    <a:ext uri="{9D8B030D-6E8A-4147-A177-3AD203B41FA5}">
                      <a16:colId xmlns:a16="http://schemas.microsoft.com/office/drawing/2014/main" val="2927424874"/>
                    </a:ext>
                  </a:extLst>
                </a:gridCol>
                <a:gridCol w="1219575">
                  <a:extLst>
                    <a:ext uri="{9D8B030D-6E8A-4147-A177-3AD203B41FA5}">
                      <a16:colId xmlns:a16="http://schemas.microsoft.com/office/drawing/2014/main" val="463896669"/>
                    </a:ext>
                  </a:extLst>
                </a:gridCol>
                <a:gridCol w="1219575">
                  <a:extLst>
                    <a:ext uri="{9D8B030D-6E8A-4147-A177-3AD203B41FA5}">
                      <a16:colId xmlns:a16="http://schemas.microsoft.com/office/drawing/2014/main" val="4074298250"/>
                    </a:ext>
                  </a:extLst>
                </a:gridCol>
                <a:gridCol w="1219575">
                  <a:extLst>
                    <a:ext uri="{9D8B030D-6E8A-4147-A177-3AD203B41FA5}">
                      <a16:colId xmlns:a16="http://schemas.microsoft.com/office/drawing/2014/main" val="819195476"/>
                    </a:ext>
                  </a:extLst>
                </a:gridCol>
                <a:gridCol w="1219575">
                  <a:extLst>
                    <a:ext uri="{9D8B030D-6E8A-4147-A177-3AD203B41FA5}">
                      <a16:colId xmlns:a16="http://schemas.microsoft.com/office/drawing/2014/main" val="2735527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Monat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CD4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CD4%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CD4/8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Viruslast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06785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05.22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0.05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518.000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8678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06.22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33.8000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55743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08.22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0.21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&lt; 50cp/ml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27210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09.22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0.18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&lt; 50cp/ml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23824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10.22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0.21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&lt; 50cp/ml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21276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11.22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0.22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&lt; 50cp/ml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47771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12.22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0.43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&lt; 50cp/ml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82764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01.23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0.37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&lt; 50cp/ml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6591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02.23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0.38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&lt; 50cp/ml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73023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04.23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0.38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&lt; 50cp/ml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7655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07.23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341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0.61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&lt; 50cp/ml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02469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08.23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201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0.54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&lt; 50cp/ml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1882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09.23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330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0.62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&lt; 50cp/ml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9896669"/>
                  </a:ext>
                </a:extLst>
              </a:tr>
            </a:tbl>
          </a:graphicData>
        </a:graphic>
      </p:graphicFrame>
      <p:sp>
        <p:nvSpPr>
          <p:cNvPr id="16" name="Geschweifte Klammer links 15">
            <a:extLst>
              <a:ext uri="{FF2B5EF4-FFF2-40B4-BE49-F238E27FC236}">
                <a16:creationId xmlns:a16="http://schemas.microsoft.com/office/drawing/2014/main" id="{CFEBE022-92B0-3A94-1DAF-BC4A8A85DC99}"/>
              </a:ext>
            </a:extLst>
          </p:cNvPr>
          <p:cNvSpPr/>
          <p:nvPr/>
        </p:nvSpPr>
        <p:spPr>
          <a:xfrm>
            <a:off x="5029200" y="1821181"/>
            <a:ext cx="152400" cy="182877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Geschweifte Klammer links 16">
            <a:extLst>
              <a:ext uri="{FF2B5EF4-FFF2-40B4-BE49-F238E27FC236}">
                <a16:creationId xmlns:a16="http://schemas.microsoft.com/office/drawing/2014/main" id="{6D09EC2B-6F5A-72F1-1EDA-AB75AB1D85FF}"/>
              </a:ext>
            </a:extLst>
          </p:cNvPr>
          <p:cNvSpPr/>
          <p:nvPr/>
        </p:nvSpPr>
        <p:spPr>
          <a:xfrm>
            <a:off x="5029200" y="3691169"/>
            <a:ext cx="152400" cy="140730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Geschweifte Klammer links 17">
            <a:extLst>
              <a:ext uri="{FF2B5EF4-FFF2-40B4-BE49-F238E27FC236}">
                <a16:creationId xmlns:a16="http://schemas.microsoft.com/office/drawing/2014/main" id="{8210EF0B-8F73-921B-9FE5-01E97BA62BE2}"/>
              </a:ext>
            </a:extLst>
          </p:cNvPr>
          <p:cNvSpPr/>
          <p:nvPr/>
        </p:nvSpPr>
        <p:spPr>
          <a:xfrm>
            <a:off x="5029200" y="5098473"/>
            <a:ext cx="152400" cy="114736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CAA96A26-A444-CDF0-CCEA-F72FA4656625}"/>
              </a:ext>
            </a:extLst>
          </p:cNvPr>
          <p:cNvSpPr txBox="1"/>
          <p:nvPr/>
        </p:nvSpPr>
        <p:spPr>
          <a:xfrm>
            <a:off x="3803425" y="2569309"/>
            <a:ext cx="910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Phase 1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77EF95F3-ABFB-42DA-379F-0749A9C97AE2}"/>
              </a:ext>
            </a:extLst>
          </p:cNvPr>
          <p:cNvSpPr txBox="1"/>
          <p:nvPr/>
        </p:nvSpPr>
        <p:spPr>
          <a:xfrm>
            <a:off x="3803425" y="4210155"/>
            <a:ext cx="910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Phase 2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2DFD7C41-31CB-313C-97B5-8707BD42EC75}"/>
              </a:ext>
            </a:extLst>
          </p:cNvPr>
          <p:cNvSpPr txBox="1"/>
          <p:nvPr/>
        </p:nvSpPr>
        <p:spPr>
          <a:xfrm>
            <a:off x="3803425" y="5484777"/>
            <a:ext cx="910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Phase 3</a:t>
            </a:r>
          </a:p>
        </p:txBody>
      </p:sp>
    </p:spTree>
    <p:extLst>
      <p:ext uri="{BB962C8B-B14F-4D97-AF65-F5344CB8AC3E}">
        <p14:creationId xmlns:p14="http://schemas.microsoft.com/office/powerpoint/2010/main" val="24331305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AMK - Farben">
      <a:dk1>
        <a:srgbClr val="6E6E6E"/>
      </a:dk1>
      <a:lt1>
        <a:srgbClr val="FFFFFF"/>
      </a:lt1>
      <a:dk2>
        <a:srgbClr val="515151"/>
      </a:dk2>
      <a:lt2>
        <a:srgbClr val="F5F5F5"/>
      </a:lt2>
      <a:accent1>
        <a:srgbClr val="44B6E6"/>
      </a:accent1>
      <a:accent2>
        <a:srgbClr val="8FB62B"/>
      </a:accent2>
      <a:accent3>
        <a:srgbClr val="E94C6D"/>
      </a:accent3>
      <a:accent4>
        <a:srgbClr val="44B6E7"/>
      </a:accent4>
      <a:accent5>
        <a:srgbClr val="8FB62B"/>
      </a:accent5>
      <a:accent6>
        <a:srgbClr val="E94D6D"/>
      </a:accent6>
      <a:hlink>
        <a:srgbClr val="90B62B"/>
      </a:hlink>
      <a:folHlink>
        <a:srgbClr val="E94C6D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820</Words>
  <Application>Microsoft Macintosh PowerPoint</Application>
  <PresentationFormat>Breitbild</PresentationFormat>
  <Paragraphs>282</Paragraphs>
  <Slides>25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25</vt:i4>
      </vt:variant>
    </vt:vector>
  </HeadingPairs>
  <TitlesOfParts>
    <vt:vector size="29" baseType="lpstr">
      <vt:lpstr>Arial</vt:lpstr>
      <vt:lpstr>Calibri</vt:lpstr>
      <vt:lpstr>RobotoLight</vt:lpstr>
      <vt:lpstr>Office</vt:lpstr>
      <vt:lpstr>Svetlana, 44j: der interessante Fall Oktober 2023</vt:lpstr>
      <vt:lpstr>Interessenskonflikte</vt:lpstr>
      <vt:lpstr>Svetlana 44j</vt:lpstr>
      <vt:lpstr>Svetlana, 44j: Protrahierte SARS-CoV2-Infektion</vt:lpstr>
      <vt:lpstr>44j Svetlana aus Ukraine: Großhadern April 2022</vt:lpstr>
      <vt:lpstr>Virologische Diagnostik Klinikum Großhadern</vt:lpstr>
      <vt:lpstr>Svetlana, 44j: Ukraine April 2022</vt:lpstr>
      <vt:lpstr>Svetlana, 44j: Ukraine April 2022</vt:lpstr>
      <vt:lpstr>Svetlana 44j</vt:lpstr>
      <vt:lpstr>Svetlana 44j: Juni 2022</vt:lpstr>
      <vt:lpstr>Immunglobulin bei HIV-Infektion</vt:lpstr>
      <vt:lpstr>44j Svetlana: Ukraine August 2022</vt:lpstr>
      <vt:lpstr>Sonografie re. Axilla 29.08.2022</vt:lpstr>
      <vt:lpstr>44j Svetlana: Ukraine August 2022</vt:lpstr>
      <vt:lpstr>Sonografie</vt:lpstr>
      <vt:lpstr>Svetlana 44j: November 2022</vt:lpstr>
      <vt:lpstr>Kontrolle Qtc</vt:lpstr>
      <vt:lpstr>Svitlana 44j: November 2022</vt:lpstr>
      <vt:lpstr>Svetlana 44j: April-Juni 23</vt:lpstr>
      <vt:lpstr>Schilddrüsensonografie</vt:lpstr>
      <vt:lpstr>Autoimmune Thyreoiditis unter HART</vt:lpstr>
      <vt:lpstr>Verlauf</vt:lpstr>
      <vt:lpstr>Svetlana 44j: Autoimmune Thyreoiditis unter HART</vt:lpstr>
      <vt:lpstr>HIV-Infektion Zusammenfassung</vt:lpstr>
      <vt:lpstr>Svetlana, 44j: Danke für Ihre Aufmerksamkeit!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Microsoft Office User</dc:creator>
  <cp:lastModifiedBy>Microsoft Office User</cp:lastModifiedBy>
  <cp:revision>88</cp:revision>
  <cp:lastPrinted>2020-01-26T16:29:43Z</cp:lastPrinted>
  <dcterms:created xsi:type="dcterms:W3CDTF">2020-01-26T09:35:49Z</dcterms:created>
  <dcterms:modified xsi:type="dcterms:W3CDTF">2023-10-17T19:40:18Z</dcterms:modified>
</cp:coreProperties>
</file>